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8" r:id="rId15"/>
    <p:sldId id="279" r:id="rId16"/>
    <p:sldId id="270" r:id="rId17"/>
    <p:sldId id="271" r:id="rId18"/>
    <p:sldId id="272" r:id="rId19"/>
    <p:sldId id="273" r:id="rId20"/>
    <p:sldId id="274" r:id="rId21"/>
    <p:sldId id="275" r:id="rId22"/>
    <p:sldId id="276" r:id="rId23"/>
    <p:sldId id="277" r:id="rId24"/>
    <p:sldId id="432" r:id="rId25"/>
    <p:sldId id="500" r:id="rId26"/>
    <p:sldId id="435" r:id="rId27"/>
    <p:sldId id="436" r:id="rId28"/>
    <p:sldId id="501" r:id="rId29"/>
    <p:sldId id="502" r:id="rId30"/>
    <p:sldId id="503" r:id="rId31"/>
    <p:sldId id="50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FA6F1751-60A7-4E71-B748-B7D4351DD88F}" type="slidenum">
              <a:rPr lang="en-IN" smtClean="0"/>
              <a:pPr/>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8991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6F1751-60A7-4E71-B748-B7D4351DD88F}" type="slidenum">
              <a:rPr lang="en-IN" smtClean="0"/>
              <a:pPr/>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8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6F1751-60A7-4E71-B748-B7D4351DD88F}" type="slidenum">
              <a:rPr lang="en-IN" smtClean="0"/>
              <a:pPr/>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528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6F1751-60A7-4E71-B748-B7D4351DD88F}" type="slidenum">
              <a:rPr lang="en-IN" smtClean="0"/>
              <a:pPr/>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5298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A6F1751-60A7-4E71-B748-B7D4351DD88F}" type="slidenum">
              <a:rPr lang="en-IN" smtClean="0"/>
              <a:pPr/>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239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6F1751-60A7-4E71-B748-B7D4351DD88F}" type="slidenum">
              <a:rPr lang="en-IN" smtClean="0"/>
              <a:pPr/>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966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A6F1751-60A7-4E71-B748-B7D4351DD88F}" type="slidenum">
              <a:rPr lang="en-IN" smtClean="0"/>
              <a:pPr/>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019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A6F1751-60A7-4E71-B748-B7D4351DD88F}" type="slidenum">
              <a:rPr lang="en-IN" smtClean="0"/>
              <a:pPr/>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4046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A6F1751-60A7-4E71-B748-B7D4351DD88F}" type="slidenum">
              <a:rPr lang="en-IN" smtClean="0"/>
              <a:pPr/>
              <a:t>‹#›</a:t>
            </a:fld>
            <a:endParaRPr lang="en-IN"/>
          </a:p>
        </p:txBody>
      </p:sp>
    </p:spTree>
    <p:extLst>
      <p:ext uri="{BB962C8B-B14F-4D97-AF65-F5344CB8AC3E}">
        <p14:creationId xmlns:p14="http://schemas.microsoft.com/office/powerpoint/2010/main" val="330602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DBC041-E609-4ADE-967E-F42FF9532289}" type="datetimeFigureOut">
              <a:rPr lang="en-IN" smtClean="0"/>
              <a:pPr/>
              <a:t>30-12-2019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A6F1751-60A7-4E71-B748-B7D4351DD88F}" type="slidenum">
              <a:rPr lang="en-IN" smtClean="0"/>
              <a:pPr/>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4213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5DBC041-E609-4ADE-967E-F42FF9532289}" type="datetimeFigureOut">
              <a:rPr lang="en-IN" smtClean="0"/>
              <a:pPr/>
              <a:t>30-12-2019</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FA6F1751-60A7-4E71-B748-B7D4351DD88F}" type="slidenum">
              <a:rPr lang="en-IN" smtClean="0"/>
              <a:pPr/>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535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5DBC041-E609-4ADE-967E-F42FF9532289}" type="datetimeFigureOut">
              <a:rPr lang="en-IN" smtClean="0"/>
              <a:pPr/>
              <a:t>30-12-2019</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A6F1751-60A7-4E71-B748-B7D4351DD88F}" type="slidenum">
              <a:rPr lang="en-IN" smtClean="0"/>
              <a:pPr/>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002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871395" y="1574202"/>
            <a:ext cx="6934200" cy="1792942"/>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altLang="en-US" sz="4800" b="0" i="0" u="none" strike="noStrike" kern="1200" cap="none" spc="0" normalizeH="0" baseline="0" noProof="0" dirty="0">
                <a:ln>
                  <a:noFill/>
                </a:ln>
                <a:solidFill>
                  <a:prstClr val="black"/>
                </a:solidFill>
                <a:effectLst/>
                <a:uLnTx/>
                <a:uFillTx/>
                <a:latin typeface="Gill Sans MT"/>
                <a:ea typeface="+mj-ea"/>
                <a:cs typeface="+mj-cs"/>
              </a:rPr>
              <a:t>UNIT II</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altLang="en-US" sz="4800" b="0" i="0" u="none" strike="noStrike" kern="1200" cap="none" spc="0" normalizeH="0" baseline="0" noProof="0" dirty="0">
              <a:ln>
                <a:noFill/>
              </a:ln>
              <a:solidFill>
                <a:prstClr val="black"/>
              </a:solidFill>
              <a:effectLst/>
              <a:uLnTx/>
              <a:uFillTx/>
              <a:latin typeface="Gill Sans MT"/>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altLang="en-US" sz="4800" b="0" i="0" u="none" strike="noStrike" kern="1200" cap="none" spc="0" normalizeH="0" baseline="0" noProof="0" dirty="0">
                <a:ln>
                  <a:noFill/>
                </a:ln>
                <a:solidFill>
                  <a:prstClr val="black"/>
                </a:solidFill>
                <a:effectLst/>
                <a:uLnTx/>
                <a:uFillTx/>
                <a:latin typeface="Gill Sans MT"/>
                <a:ea typeface="+mj-ea"/>
                <a:cs typeface="+mj-cs"/>
              </a:rPr>
              <a:t>Chapter 1</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GB" altLang="en-US" sz="4800" b="0" i="0" u="none" strike="noStrike" kern="1200" cap="none" spc="0" normalizeH="0" baseline="0" noProof="0" dirty="0">
              <a:ln>
                <a:noFill/>
              </a:ln>
              <a:solidFill>
                <a:prstClr val="black"/>
              </a:solidFill>
              <a:effectLst/>
              <a:uLnTx/>
              <a:uFillTx/>
              <a:latin typeface="Gill Sans MT"/>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altLang="en-US" sz="4800" b="0" i="0" u="none" strike="noStrike" kern="1200" cap="none" spc="0" normalizeH="0" baseline="0" noProof="0" dirty="0">
                <a:ln>
                  <a:noFill/>
                </a:ln>
                <a:solidFill>
                  <a:prstClr val="black"/>
                </a:solidFill>
                <a:effectLst/>
                <a:uLnTx/>
                <a:uFillTx/>
                <a:latin typeface="Gill Sans MT"/>
                <a:ea typeface="+mj-ea"/>
                <a:cs typeface="+mj-cs"/>
              </a:rPr>
              <a:t>Knowledge Representation</a:t>
            </a:r>
          </a:p>
        </p:txBody>
      </p:sp>
    </p:spTree>
    <p:extLst>
      <p:ext uri="{BB962C8B-B14F-4D97-AF65-F5344CB8AC3E}">
        <p14:creationId xmlns:p14="http://schemas.microsoft.com/office/powerpoint/2010/main" val="793694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6"/>
          <p:cNvSpPr>
            <a:spLocks noGrp="1" noChangeArrowheads="1"/>
          </p:cNvSpPr>
          <p:nvPr>
            <p:ph type="title"/>
          </p:nvPr>
        </p:nvSpPr>
        <p:spPr>
          <a:noFill/>
        </p:spPr>
        <p:txBody>
          <a:bodyPr/>
          <a:lstStyle/>
          <a:p>
            <a:pPr eaLnBrk="1" hangingPunct="1"/>
            <a:r>
              <a:rPr lang="en-GB" altLang="en-US"/>
              <a:t>Definition and Importance of Knowledge</a:t>
            </a:r>
          </a:p>
        </p:txBody>
      </p:sp>
      <p:sp>
        <p:nvSpPr>
          <p:cNvPr id="12291" name="Rectangle 3"/>
          <p:cNvSpPr>
            <a:spLocks noGrp="1" noChangeArrowheads="1"/>
          </p:cNvSpPr>
          <p:nvPr>
            <p:ph idx="1"/>
          </p:nvPr>
        </p:nvSpPr>
        <p:spPr>
          <a:xfrm>
            <a:off x="2367016" y="2084295"/>
            <a:ext cx="7772400" cy="4114800"/>
          </a:xfrm>
        </p:spPr>
        <p:txBody>
          <a:bodyPr>
            <a:normAutofit fontScale="92500"/>
          </a:bodyPr>
          <a:lstStyle/>
          <a:p>
            <a:pPr eaLnBrk="1" hangingPunct="1"/>
            <a:r>
              <a:rPr lang="en-US" altLang="en-US" sz="2400" b="1" dirty="0"/>
              <a:t>AI </a:t>
            </a:r>
            <a:r>
              <a:rPr lang="en-US" altLang="en-US" sz="2400" b="1" dirty="0">
                <a:sym typeface="Wingdings" panose="05000000000000000000" pitchFamily="2" charset="2"/>
              </a:rPr>
              <a:t> new meaning and importance to knowledge.</a:t>
            </a:r>
          </a:p>
          <a:p>
            <a:pPr eaLnBrk="1" hangingPunct="1"/>
            <a:r>
              <a:rPr lang="en-US" altLang="en-US" sz="2400" b="1" dirty="0">
                <a:sym typeface="Wingdings" panose="05000000000000000000" pitchFamily="2" charset="2"/>
              </a:rPr>
              <a:t>Specialized knowledge in ‘package’ and selling it with system that can use it to reason and draw conclusions.</a:t>
            </a:r>
          </a:p>
          <a:p>
            <a:pPr eaLnBrk="1" hangingPunct="1"/>
            <a:r>
              <a:rPr lang="en-US" altLang="en-US" sz="2400" b="1" dirty="0">
                <a:sym typeface="Wingdings" panose="05000000000000000000" pitchFamily="2" charset="2"/>
              </a:rPr>
              <a:t>Ex: Reliable advisor that gives high level professional advice in specialized areas.</a:t>
            </a:r>
          </a:p>
          <a:p>
            <a:pPr eaLnBrk="1" hangingPunct="1"/>
            <a:r>
              <a:rPr lang="en-US" altLang="en-US" sz="2400" b="1" dirty="0">
                <a:sym typeface="Wingdings" panose="05000000000000000000" pitchFamily="2" charset="2"/>
              </a:rPr>
              <a:t>Japanese recognized  knowledge’s potential and built super computers.</a:t>
            </a:r>
          </a:p>
          <a:p>
            <a:pPr eaLnBrk="1" hangingPunct="1"/>
            <a:r>
              <a:rPr lang="en-US" altLang="en-US" sz="2400" b="1" dirty="0">
                <a:sym typeface="Wingdings" panose="05000000000000000000" pitchFamily="2" charset="2"/>
              </a:rPr>
              <a:t>Leaders in AI field will become leaders in world traders.</a:t>
            </a:r>
          </a:p>
          <a:p>
            <a:pPr eaLnBrk="1" hangingPunct="1"/>
            <a:endParaRPr lang="en-US" altLang="en-US" sz="2400" b="1" dirty="0"/>
          </a:p>
        </p:txBody>
      </p:sp>
    </p:spTree>
    <p:extLst>
      <p:ext uri="{BB962C8B-B14F-4D97-AF65-F5344CB8AC3E}">
        <p14:creationId xmlns:p14="http://schemas.microsoft.com/office/powerpoint/2010/main" val="3902608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3276600" y="609600"/>
            <a:ext cx="6781800" cy="533400"/>
          </a:xfrm>
        </p:spPr>
        <p:txBody>
          <a:bodyPr>
            <a:normAutofit fontScale="90000"/>
          </a:bodyPr>
          <a:lstStyle/>
          <a:p>
            <a:pPr eaLnBrk="1" hangingPunct="1"/>
            <a:r>
              <a:rPr lang="en-GB" altLang="en-US" sz="3600" b="1">
                <a:solidFill>
                  <a:srgbClr val="0000FF"/>
                </a:solidFill>
                <a:latin typeface="Arial" panose="020B0604020202020204" pitchFamily="34" charset="0"/>
                <a:cs typeface="Arial" panose="020B0604020202020204" pitchFamily="34" charset="0"/>
              </a:rPr>
              <a:t>Representation of Knowledge</a:t>
            </a:r>
            <a:endParaRPr lang="en-US" altLang="en-US" sz="3600" b="1">
              <a:solidFill>
                <a:srgbClr val="0000FF"/>
              </a:solidFill>
              <a:latin typeface="Arial" panose="020B0604020202020204" pitchFamily="34" charset="0"/>
              <a:cs typeface="Arial" panose="020B0604020202020204" pitchFamily="34" charset="0"/>
            </a:endParaRPr>
          </a:p>
        </p:txBody>
      </p:sp>
      <p:sp>
        <p:nvSpPr>
          <p:cNvPr id="13316" name="Rectangle 3"/>
          <p:cNvSpPr>
            <a:spLocks noGrp="1" noChangeArrowheads="1"/>
          </p:cNvSpPr>
          <p:nvPr>
            <p:ph idx="1"/>
          </p:nvPr>
        </p:nvSpPr>
        <p:spPr>
          <a:xfrm>
            <a:off x="2971800" y="1905000"/>
            <a:ext cx="7543800" cy="4267200"/>
          </a:xfrm>
        </p:spPr>
        <p:txBody>
          <a:bodyPr/>
          <a:lstStyle/>
          <a:p>
            <a:pPr eaLnBrk="1" hangingPunct="1">
              <a:buClrTx/>
              <a:buSzTx/>
              <a:buFontTx/>
              <a:buChar char="•"/>
            </a:pPr>
            <a:r>
              <a:rPr lang="en-US" altLang="en-US" b="1" dirty="0"/>
              <a:t>knowledge </a:t>
            </a:r>
            <a:r>
              <a:rPr lang="en-US" altLang="en-US" b="1" dirty="0">
                <a:sym typeface="Wingdings" panose="05000000000000000000" pitchFamily="2" charset="2"/>
              </a:rPr>
              <a:t>facts, concepts, rules etc. </a:t>
            </a:r>
          </a:p>
          <a:p>
            <a:pPr eaLnBrk="1" hangingPunct="1"/>
            <a:r>
              <a:rPr lang="en-US" altLang="en-US" b="1" dirty="0">
                <a:sym typeface="Wingdings" panose="05000000000000000000" pitchFamily="2" charset="2"/>
              </a:rPr>
              <a:t>Represented in different forms </a:t>
            </a:r>
          </a:p>
          <a:p>
            <a:pPr lvl="1" eaLnBrk="1" hangingPunct="1"/>
            <a:r>
              <a:rPr lang="en-US" altLang="en-US" b="1" dirty="0">
                <a:sym typeface="Wingdings" panose="05000000000000000000" pitchFamily="2" charset="2"/>
              </a:rPr>
              <a:t>as mental images,</a:t>
            </a:r>
          </a:p>
          <a:p>
            <a:pPr lvl="1" eaLnBrk="1" hangingPunct="1"/>
            <a:r>
              <a:rPr lang="en-US" altLang="en-US" b="1" dirty="0">
                <a:sym typeface="Wingdings" panose="05000000000000000000" pitchFamily="2" charset="2"/>
              </a:rPr>
              <a:t>as spoken or written words in some language</a:t>
            </a:r>
          </a:p>
          <a:p>
            <a:pPr lvl="1" eaLnBrk="1" hangingPunct="1"/>
            <a:r>
              <a:rPr lang="en-US" altLang="en-US" b="1" dirty="0">
                <a:sym typeface="Wingdings" panose="05000000000000000000" pitchFamily="2" charset="2"/>
              </a:rPr>
              <a:t>as graphical or other pictures</a:t>
            </a:r>
          </a:p>
          <a:p>
            <a:pPr lvl="1" eaLnBrk="1" hangingPunct="1"/>
            <a:r>
              <a:rPr lang="en-US" altLang="en-US" b="1" dirty="0">
                <a:sym typeface="Wingdings" panose="05000000000000000000" pitchFamily="2" charset="2"/>
              </a:rPr>
              <a:t>character strings </a:t>
            </a:r>
          </a:p>
          <a:p>
            <a:pPr lvl="1" eaLnBrk="1" hangingPunct="1"/>
            <a:r>
              <a:rPr lang="en-US" altLang="en-US" b="1" dirty="0">
                <a:sym typeface="Wingdings" panose="05000000000000000000" pitchFamily="2" charset="2"/>
              </a:rPr>
              <a:t>collection of magnetic spots in computers.</a:t>
            </a:r>
          </a:p>
        </p:txBody>
      </p:sp>
    </p:spTree>
    <p:extLst>
      <p:ext uri="{BB962C8B-B14F-4D97-AF65-F5344CB8AC3E}">
        <p14:creationId xmlns:p14="http://schemas.microsoft.com/office/powerpoint/2010/main" val="382441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4"/>
          <p:cNvSpPr>
            <a:spLocks noGrp="1" noChangeArrowheads="1"/>
          </p:cNvSpPr>
          <p:nvPr>
            <p:ph type="title"/>
          </p:nvPr>
        </p:nvSpPr>
        <p:spPr>
          <a:xfrm>
            <a:off x="2263588" y="389669"/>
            <a:ext cx="7772400" cy="533400"/>
          </a:xfrm>
          <a:noFill/>
        </p:spPr>
        <p:txBody>
          <a:bodyPr vert="horz" lIns="91440" tIns="45720" rIns="91440" bIns="45720" rtlCol="0" anchor="ctr">
            <a:normAutofit fontScale="90000"/>
          </a:bodyPr>
          <a:lstStyle/>
          <a:p>
            <a:pPr eaLnBrk="1" hangingPunct="1"/>
            <a:r>
              <a:rPr lang="en-GB" altLang="en-US" sz="4000" b="1" dirty="0"/>
              <a:t>Representation of Knowledge</a:t>
            </a:r>
            <a:endParaRPr lang="en-US" altLang="en-US" sz="4000" b="1" dirty="0"/>
          </a:p>
        </p:txBody>
      </p:sp>
      <p:grpSp>
        <p:nvGrpSpPr>
          <p:cNvPr id="14340" name="Group 5"/>
          <p:cNvGrpSpPr>
            <a:grpSpLocks/>
          </p:cNvGrpSpPr>
          <p:nvPr/>
        </p:nvGrpSpPr>
        <p:grpSpPr bwMode="auto">
          <a:xfrm>
            <a:off x="4800600" y="2057401"/>
            <a:ext cx="2514600" cy="3514725"/>
            <a:chOff x="4320" y="1296"/>
            <a:chExt cx="1296" cy="2079"/>
          </a:xfrm>
        </p:grpSpPr>
        <p:sp>
          <p:nvSpPr>
            <p:cNvPr id="14342" name="Text Box 6"/>
            <p:cNvSpPr txBox="1">
              <a:spLocks noChangeArrowheads="1"/>
            </p:cNvSpPr>
            <p:nvPr/>
          </p:nvSpPr>
          <p:spPr bwMode="auto">
            <a:xfrm>
              <a:off x="4320" y="1296"/>
              <a:ext cx="1296" cy="2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ea typeface="新細明體" pitchFamily="18" charset="-120"/>
                </a:defRPr>
              </a:lvl1pPr>
              <a:lvl2pPr marL="742950" indent="-285750" eaLnBrk="0" hangingPunct="0">
                <a:defRPr sz="2000">
                  <a:solidFill>
                    <a:schemeClr val="tx1"/>
                  </a:solidFill>
                  <a:latin typeface="Times New Roman" panose="02020603050405020304" pitchFamily="18" charset="0"/>
                  <a:ea typeface="新細明體" pitchFamily="18" charset="-120"/>
                </a:defRPr>
              </a:lvl2pPr>
              <a:lvl3pPr marL="1143000" indent="-228600" eaLnBrk="0" hangingPunct="0">
                <a:defRPr sz="2000">
                  <a:solidFill>
                    <a:schemeClr val="tx1"/>
                  </a:solidFill>
                  <a:latin typeface="Times New Roman" panose="02020603050405020304" pitchFamily="18" charset="0"/>
                  <a:ea typeface="新細明體" pitchFamily="18" charset="-120"/>
                </a:defRPr>
              </a:lvl3pPr>
              <a:lvl4pPr marL="1600200" indent="-228600" eaLnBrk="0" hangingPunct="0">
                <a:defRPr sz="2000">
                  <a:solidFill>
                    <a:schemeClr val="tx1"/>
                  </a:solidFill>
                  <a:latin typeface="Times New Roman" panose="02020603050405020304" pitchFamily="18" charset="0"/>
                  <a:ea typeface="新細明體" pitchFamily="18" charset="-120"/>
                </a:defRPr>
              </a:lvl4pPr>
              <a:lvl5pPr marL="2057400" indent="-228600" eaLnBrk="0" hangingPunct="0">
                <a:defRPr sz="20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9pPr>
            </a:lstStyle>
            <a:p>
              <a:pPr eaLnBrk="1" hangingPunct="1"/>
              <a:r>
                <a:rPr lang="en-US" altLang="en-US" sz="1600" b="1">
                  <a:solidFill>
                    <a:srgbClr val="FF0000"/>
                  </a:solidFill>
                </a:rPr>
                <a:t>mental images</a:t>
              </a:r>
            </a:p>
            <a:p>
              <a:pPr eaLnBrk="1" hangingPunct="1"/>
              <a:endParaRPr lang="en-US" altLang="en-US" sz="1600" b="1">
                <a:solidFill>
                  <a:srgbClr val="FF0000"/>
                </a:solidFill>
              </a:endParaRPr>
            </a:p>
            <a:p>
              <a:pPr eaLnBrk="1" hangingPunct="1"/>
              <a:r>
                <a:rPr lang="en-US" altLang="en-US" sz="1600" b="1">
                  <a:solidFill>
                    <a:srgbClr val="FF0000"/>
                  </a:solidFill>
                </a:rPr>
                <a:t> </a:t>
              </a:r>
            </a:p>
            <a:p>
              <a:pPr eaLnBrk="1" hangingPunct="1"/>
              <a:r>
                <a:rPr lang="en-US" altLang="en-US" sz="1600" b="1">
                  <a:solidFill>
                    <a:srgbClr val="FF0000"/>
                  </a:solidFill>
                </a:rPr>
                <a:t> Written text</a:t>
              </a:r>
            </a:p>
            <a:p>
              <a:pPr eaLnBrk="1" hangingPunct="1"/>
              <a:endParaRPr lang="en-US" altLang="en-US" sz="1600" b="1">
                <a:solidFill>
                  <a:srgbClr val="FF0000"/>
                </a:solidFill>
              </a:endParaRPr>
            </a:p>
            <a:p>
              <a:pPr eaLnBrk="1" hangingPunct="1"/>
              <a:endParaRPr lang="en-US" altLang="en-US" sz="1600" b="1">
                <a:solidFill>
                  <a:srgbClr val="FF0000"/>
                </a:solidFill>
              </a:endParaRPr>
            </a:p>
            <a:p>
              <a:pPr eaLnBrk="1" hangingPunct="1"/>
              <a:r>
                <a:rPr lang="en-US" altLang="en-US" sz="1600" b="1">
                  <a:solidFill>
                    <a:srgbClr val="FF0000"/>
                  </a:solidFill>
                </a:rPr>
                <a:t>Character strings</a:t>
              </a:r>
            </a:p>
            <a:p>
              <a:pPr eaLnBrk="1" hangingPunct="1"/>
              <a:endParaRPr lang="en-US" altLang="en-US" sz="1600" b="1">
                <a:solidFill>
                  <a:srgbClr val="FF0000"/>
                </a:solidFill>
              </a:endParaRPr>
            </a:p>
            <a:p>
              <a:pPr eaLnBrk="1" hangingPunct="1"/>
              <a:endParaRPr lang="en-US" altLang="en-US" sz="1600" b="1">
                <a:solidFill>
                  <a:srgbClr val="FF0000"/>
                </a:solidFill>
              </a:endParaRPr>
            </a:p>
            <a:p>
              <a:pPr eaLnBrk="1" hangingPunct="1"/>
              <a:r>
                <a:rPr lang="en-US" altLang="en-US" sz="1600" b="1">
                  <a:solidFill>
                    <a:srgbClr val="FF0000"/>
                  </a:solidFill>
                </a:rPr>
                <a:t>Binary numbers</a:t>
              </a:r>
            </a:p>
            <a:p>
              <a:pPr eaLnBrk="1" hangingPunct="1"/>
              <a:endParaRPr lang="en-US" altLang="en-US" sz="1600" b="1">
                <a:solidFill>
                  <a:srgbClr val="FF0000"/>
                </a:solidFill>
              </a:endParaRPr>
            </a:p>
            <a:p>
              <a:pPr eaLnBrk="1" hangingPunct="1"/>
              <a:endParaRPr lang="en-US" altLang="en-US" sz="1600" b="1">
                <a:solidFill>
                  <a:srgbClr val="FF0000"/>
                </a:solidFill>
              </a:endParaRPr>
            </a:p>
            <a:p>
              <a:pPr eaLnBrk="1" hangingPunct="1"/>
              <a:r>
                <a:rPr lang="en-US" altLang="en-US" sz="1600" b="1">
                  <a:solidFill>
                    <a:srgbClr val="FF0000"/>
                  </a:solidFill>
                </a:rPr>
                <a:t>Magnetic spots</a:t>
              </a:r>
            </a:p>
            <a:p>
              <a:pPr eaLnBrk="1" hangingPunct="1"/>
              <a:endParaRPr lang="en-US" altLang="en-US" sz="1600" b="1">
                <a:solidFill>
                  <a:srgbClr val="FF0000"/>
                </a:solidFill>
              </a:endParaRPr>
            </a:p>
          </p:txBody>
        </p:sp>
        <p:sp>
          <p:nvSpPr>
            <p:cNvPr id="14343" name="Line 7"/>
            <p:cNvSpPr>
              <a:spLocks noChangeShapeType="1"/>
            </p:cNvSpPr>
            <p:nvPr/>
          </p:nvSpPr>
          <p:spPr bwMode="auto">
            <a:xfrm>
              <a:off x="4752" y="148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4" name="Line 8"/>
            <p:cNvSpPr>
              <a:spLocks noChangeShapeType="1"/>
            </p:cNvSpPr>
            <p:nvPr/>
          </p:nvSpPr>
          <p:spPr bwMode="auto">
            <a:xfrm>
              <a:off x="4752" y="2016"/>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5" name="Line 9"/>
            <p:cNvSpPr>
              <a:spLocks noChangeShapeType="1"/>
            </p:cNvSpPr>
            <p:nvPr/>
          </p:nvSpPr>
          <p:spPr bwMode="auto">
            <a:xfrm>
              <a:off x="4752" y="2448"/>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6" name="Line 10"/>
            <p:cNvSpPr>
              <a:spLocks noChangeShapeType="1"/>
            </p:cNvSpPr>
            <p:nvPr/>
          </p:nvSpPr>
          <p:spPr bwMode="auto">
            <a:xfrm>
              <a:off x="4800" y="2928"/>
              <a:ext cx="0" cy="19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grpSp>
      <p:sp>
        <p:nvSpPr>
          <p:cNvPr id="14341" name="Text Box 11"/>
          <p:cNvSpPr txBox="1">
            <a:spLocks noChangeArrowheads="1"/>
          </p:cNvSpPr>
          <p:nvPr/>
        </p:nvSpPr>
        <p:spPr bwMode="auto">
          <a:xfrm>
            <a:off x="3734696" y="1223313"/>
            <a:ext cx="4489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新細明體" pitchFamily="18" charset="-120"/>
              </a:defRPr>
            </a:lvl1pPr>
            <a:lvl2pPr marL="742950" indent="-285750" eaLnBrk="0" hangingPunct="0">
              <a:defRPr sz="2000">
                <a:solidFill>
                  <a:schemeClr val="tx1"/>
                </a:solidFill>
                <a:latin typeface="Times New Roman" panose="02020603050405020304" pitchFamily="18" charset="0"/>
                <a:ea typeface="新細明體" pitchFamily="18" charset="-120"/>
              </a:defRPr>
            </a:lvl2pPr>
            <a:lvl3pPr marL="1143000" indent="-228600" eaLnBrk="0" hangingPunct="0">
              <a:defRPr sz="2000">
                <a:solidFill>
                  <a:schemeClr val="tx1"/>
                </a:solidFill>
                <a:latin typeface="Times New Roman" panose="02020603050405020304" pitchFamily="18" charset="0"/>
                <a:ea typeface="新細明體" pitchFamily="18" charset="-120"/>
              </a:defRPr>
            </a:lvl3pPr>
            <a:lvl4pPr marL="1600200" indent="-228600" eaLnBrk="0" hangingPunct="0">
              <a:defRPr sz="2000">
                <a:solidFill>
                  <a:schemeClr val="tx1"/>
                </a:solidFill>
                <a:latin typeface="Times New Roman" panose="02020603050405020304" pitchFamily="18" charset="0"/>
                <a:ea typeface="新細明體" pitchFamily="18" charset="-120"/>
              </a:defRPr>
            </a:lvl4pPr>
            <a:lvl5pPr marL="2057400" indent="-228600" eaLnBrk="0" hangingPunct="0">
              <a:defRPr sz="20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9pPr>
          </a:lstStyle>
          <a:p>
            <a:pPr eaLnBrk="1" hangingPunct="1"/>
            <a:r>
              <a:rPr lang="en-US" altLang="en-US" sz="1800" b="1"/>
              <a:t>Different levels of knowledge representation</a:t>
            </a:r>
          </a:p>
        </p:txBody>
      </p:sp>
    </p:spTree>
    <p:extLst>
      <p:ext uri="{BB962C8B-B14F-4D97-AF65-F5344CB8AC3E}">
        <p14:creationId xmlns:p14="http://schemas.microsoft.com/office/powerpoint/2010/main" val="1659833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2619487" y="720763"/>
            <a:ext cx="7772400" cy="609600"/>
          </a:xfrm>
          <a:noFill/>
        </p:spPr>
        <p:txBody>
          <a:bodyPr vert="horz" lIns="91440" tIns="45720" rIns="91440" bIns="45720" rtlCol="0" anchor="ctr">
            <a:normAutofit fontScale="90000"/>
          </a:bodyPr>
          <a:lstStyle/>
          <a:p>
            <a:pPr eaLnBrk="1" hangingPunct="1"/>
            <a:r>
              <a:rPr lang="en-GB" altLang="en-US" sz="4000" b="1" dirty="0"/>
              <a:t>Representation of Knowledge</a:t>
            </a:r>
            <a:endParaRPr lang="en-US" altLang="en-US" sz="4000" b="1" dirty="0"/>
          </a:p>
        </p:txBody>
      </p:sp>
      <p:sp>
        <p:nvSpPr>
          <p:cNvPr id="15363" name="Rectangle 3"/>
          <p:cNvSpPr>
            <a:spLocks noGrp="1" noChangeArrowheads="1"/>
          </p:cNvSpPr>
          <p:nvPr>
            <p:ph idx="1"/>
          </p:nvPr>
        </p:nvSpPr>
        <p:spPr>
          <a:xfrm>
            <a:off x="2486809" y="1879003"/>
            <a:ext cx="7772400" cy="4209826"/>
          </a:xfrm>
        </p:spPr>
        <p:txBody>
          <a:bodyPr>
            <a:normAutofit/>
          </a:bodyPr>
          <a:lstStyle/>
          <a:p>
            <a:pPr marL="457200" indent="-457200"/>
            <a:r>
              <a:rPr lang="en-US" altLang="en-US" sz="2000" b="1" dirty="0"/>
              <a:t>The representation we use in our study of AI are written ones (char strings, graphs, pictures) and data-structures used for their storage.</a:t>
            </a:r>
          </a:p>
          <a:p>
            <a:pPr marL="457200" indent="-457200"/>
            <a:r>
              <a:rPr lang="en-US" altLang="en-US" sz="2400" b="1" dirty="0"/>
              <a:t>Represent the computer’s knowledge of the world by some kind of data structures in the machine’s memory</a:t>
            </a:r>
          </a:p>
          <a:p>
            <a:pPr marL="457200" indent="-457200"/>
            <a:r>
              <a:rPr lang="en-US" altLang="en-US" sz="2400" b="1" dirty="0"/>
              <a:t>Choice of representation depends on the type of problem to be solved and inference methods available.</a:t>
            </a:r>
          </a:p>
        </p:txBody>
      </p:sp>
    </p:spTree>
    <p:extLst>
      <p:ext uri="{BB962C8B-B14F-4D97-AF65-F5344CB8AC3E}">
        <p14:creationId xmlns:p14="http://schemas.microsoft.com/office/powerpoint/2010/main" val="1716819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Tx/>
              <a:buAutoNum type="arabicPeriod"/>
            </a:pPr>
            <a:r>
              <a:rPr lang="en-US" altLang="en-US" b="1" dirty="0"/>
              <a:t>State diagram representation simplify the solutions</a:t>
            </a:r>
          </a:p>
          <a:p>
            <a:pPr marL="838200" lvl="1" indent="-381000"/>
            <a:r>
              <a:rPr lang="en-US" altLang="en-US" dirty="0"/>
              <a:t>Ex: tower of Hanoi </a:t>
            </a:r>
            <a:r>
              <a:rPr lang="en-US" altLang="en-US" dirty="0">
                <a:sym typeface="Wingdings" panose="05000000000000000000" pitchFamily="2" charset="2"/>
              </a:rPr>
              <a:t> requires n discs  each different size be moved from one of three pegs to third peg without violating the rule a disc may only be stacked on top of larger disc. Here states are all the possible disc-peg configurations and a valid solution easily be traced from  the initial state to goal state in state space.</a:t>
            </a:r>
          </a:p>
          <a:p>
            <a:endParaRPr lang="en-IN" dirty="0"/>
          </a:p>
        </p:txBody>
      </p:sp>
    </p:spTree>
    <p:extLst>
      <p:ext uri="{BB962C8B-B14F-4D97-AF65-F5344CB8AC3E}">
        <p14:creationId xmlns:p14="http://schemas.microsoft.com/office/powerpoint/2010/main" val="1256966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52400"/>
            <a:ext cx="5867400" cy="1828800"/>
          </a:xfrm>
          <a:noFill/>
        </p:spPr>
      </p:pic>
      <p:pic>
        <p:nvPicPr>
          <p:cNvPr id="1638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981200"/>
            <a:ext cx="5867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2829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Towers of Hanoi</a:t>
            </a:r>
          </a:p>
        </p:txBody>
      </p:sp>
      <p:pic>
        <p:nvPicPr>
          <p:cNvPr id="17411" name="Picture 3" descr="hanoi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1" y="2133601"/>
            <a:ext cx="5337175"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3800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Towers of Hanoi</a:t>
            </a:r>
          </a:p>
        </p:txBody>
      </p:sp>
      <p:pic>
        <p:nvPicPr>
          <p:cNvPr id="18435" name="Picture 3" descr="hanoi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2286001"/>
            <a:ext cx="5349875"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047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Towers of Hanoi</a:t>
            </a:r>
          </a:p>
        </p:txBody>
      </p:sp>
      <p:pic>
        <p:nvPicPr>
          <p:cNvPr id="19459" name="Picture 3" descr="hanoi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3124200"/>
            <a:ext cx="5337175"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4759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Towers of Hanoi</a:t>
            </a:r>
          </a:p>
        </p:txBody>
      </p:sp>
      <p:pic>
        <p:nvPicPr>
          <p:cNvPr id="20483" name="Picture 3" descr="hanoi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1" y="3124200"/>
            <a:ext cx="5337175" cy="158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5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7"/>
          <p:cNvSpPr>
            <a:spLocks noGrp="1" noChangeArrowheads="1"/>
          </p:cNvSpPr>
          <p:nvPr>
            <p:ph type="title"/>
          </p:nvPr>
        </p:nvSpPr>
        <p:spPr>
          <a:noFill/>
        </p:spPr>
        <p:txBody>
          <a:bodyPr/>
          <a:lstStyle/>
          <a:p>
            <a:pPr eaLnBrk="1" hangingPunct="1"/>
            <a:r>
              <a:rPr lang="en-GB" altLang="en-US"/>
              <a:t>Definition and Importance of Knowledge</a:t>
            </a:r>
          </a:p>
        </p:txBody>
      </p:sp>
      <p:sp>
        <p:nvSpPr>
          <p:cNvPr id="98307" name="Rectangle 3"/>
          <p:cNvSpPr>
            <a:spLocks noGrp="1" noChangeArrowheads="1"/>
          </p:cNvSpPr>
          <p:nvPr>
            <p:ph idx="1"/>
          </p:nvPr>
        </p:nvSpPr>
        <p:spPr>
          <a:xfrm>
            <a:off x="2971800" y="1828800"/>
            <a:ext cx="7696200" cy="5029200"/>
          </a:xfrm>
        </p:spPr>
        <p:txBody>
          <a:bodyPr/>
          <a:lstStyle/>
          <a:p>
            <a:pPr eaLnBrk="1" hangingPunct="1">
              <a:lnSpc>
                <a:spcPct val="150000"/>
              </a:lnSpc>
              <a:spcBef>
                <a:spcPct val="0"/>
              </a:spcBef>
              <a:spcAft>
                <a:spcPct val="50000"/>
              </a:spcAft>
              <a:buClr>
                <a:schemeClr val="tx1"/>
              </a:buClr>
              <a:buSzPct val="80000"/>
            </a:pPr>
            <a:r>
              <a:rPr lang="en-GB" altLang="en-US" b="1">
                <a:solidFill>
                  <a:srgbClr val="0000FF"/>
                </a:solidFill>
                <a:latin typeface="Arial" panose="020B0604020202020204" pitchFamily="34" charset="0"/>
                <a:cs typeface="Arial" panose="020B0604020202020204" pitchFamily="34" charset="0"/>
              </a:rPr>
              <a:t>It is a body of facts and principles accumulated by humankind or the act, fact, or state of knowing.</a:t>
            </a:r>
          </a:p>
          <a:p>
            <a:pPr eaLnBrk="1" hangingPunct="1">
              <a:lnSpc>
                <a:spcPct val="150000"/>
              </a:lnSpc>
              <a:spcBef>
                <a:spcPct val="0"/>
              </a:spcBef>
              <a:spcAft>
                <a:spcPct val="50000"/>
              </a:spcAft>
              <a:buClr>
                <a:schemeClr val="tx1"/>
              </a:buClr>
              <a:buSzPct val="80000"/>
            </a:pPr>
            <a:r>
              <a:rPr lang="en-US" altLang="en-US" b="1">
                <a:solidFill>
                  <a:srgbClr val="0000FF"/>
                </a:solidFill>
                <a:latin typeface="Arial" panose="020B0604020202020204" pitchFamily="34" charset="0"/>
                <a:cs typeface="Arial" panose="020B0604020202020204" pitchFamily="34" charset="0"/>
              </a:rPr>
              <a:t>Facts: things we want to represent</a:t>
            </a:r>
            <a:endParaRPr lang="en-GB" altLang="en-US" b="1">
              <a:solidFill>
                <a:srgbClr val="0000FF"/>
              </a:solidFill>
              <a:latin typeface="Arial" panose="020B0604020202020204" pitchFamily="34" charset="0"/>
              <a:cs typeface="Arial" panose="020B0604020202020204" pitchFamily="34" charset="0"/>
            </a:endParaRPr>
          </a:p>
          <a:p>
            <a:pPr eaLnBrk="1" hangingPunct="1">
              <a:lnSpc>
                <a:spcPct val="150000"/>
              </a:lnSpc>
              <a:spcBef>
                <a:spcPct val="0"/>
              </a:spcBef>
              <a:spcAft>
                <a:spcPct val="50000"/>
              </a:spcAft>
              <a:buClr>
                <a:schemeClr val="tx1"/>
              </a:buClr>
              <a:buSzPct val="80000"/>
            </a:pPr>
            <a:r>
              <a:rPr lang="en-GB" altLang="en-US" b="1">
                <a:solidFill>
                  <a:srgbClr val="0000FF"/>
                </a:solidFill>
                <a:latin typeface="Arial" panose="020B0604020202020204" pitchFamily="34" charset="0"/>
                <a:cs typeface="Arial" panose="020B0604020202020204" pitchFamily="34" charset="0"/>
              </a:rPr>
              <a:t>Knowledge   </a:t>
            </a:r>
            <a:r>
              <a:rPr lang="en-GB" altLang="en-US" b="1">
                <a:solidFill>
                  <a:srgbClr val="0000FF"/>
                </a:solidFill>
                <a:latin typeface="Arial" panose="020B0604020202020204" pitchFamily="34" charset="0"/>
                <a:cs typeface="Arial" panose="020B0604020202020204" pitchFamily="34" charset="0"/>
                <a:sym typeface="Wingdings" panose="05000000000000000000" pitchFamily="2" charset="2"/>
              </a:rPr>
              <a:t>Intelligence possession of  and access to knowledge</a:t>
            </a:r>
            <a:r>
              <a:rPr lang="en-GB" altLang="en-US" b="1">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936454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slide(fromBottom)">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slide(fromBottom)">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slide(fromBottom)">
                                      <p:cBhvr>
                                        <p:cTn id="17" dur="500"/>
                                        <p:tgtEl>
                                          <p:spTgt spid="983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Towers of Hanoi</a:t>
            </a:r>
          </a:p>
        </p:txBody>
      </p:sp>
      <p:pic>
        <p:nvPicPr>
          <p:cNvPr id="21507" name="Picture 3" descr="hanoi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124200"/>
            <a:ext cx="53149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120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Towers of Hanoi</a:t>
            </a:r>
          </a:p>
        </p:txBody>
      </p:sp>
      <p:pic>
        <p:nvPicPr>
          <p:cNvPr id="22531" name="Picture 3" descr="hanoi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124200"/>
            <a:ext cx="53149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1717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Towers of Hanoi</a:t>
            </a:r>
          </a:p>
        </p:txBody>
      </p:sp>
      <p:pic>
        <p:nvPicPr>
          <p:cNvPr id="23555" name="Picture 3" descr="hanoi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438400"/>
            <a:ext cx="531495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3931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Towers of Hanoi</a:t>
            </a:r>
          </a:p>
        </p:txBody>
      </p:sp>
      <p:pic>
        <p:nvPicPr>
          <p:cNvPr id="24579" name="Picture 3" descr="hanoi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8525" y="2103439"/>
            <a:ext cx="531495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844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a:extLst>
              <a:ext uri="{FF2B5EF4-FFF2-40B4-BE49-F238E27FC236}">
                <a16:creationId xmlns:a16="http://schemas.microsoft.com/office/drawing/2014/main" id="{A807215E-32BB-4D68-98F1-BAC44AF65D3C}"/>
              </a:ext>
            </a:extLst>
          </p:cNvPr>
          <p:cNvSpPr>
            <a:spLocks noGrp="1" noChangeArrowheads="1"/>
          </p:cNvSpPr>
          <p:nvPr>
            <p:ph type="body" idx="1"/>
          </p:nvPr>
        </p:nvSpPr>
        <p:spPr>
          <a:xfrm>
            <a:off x="954157" y="410817"/>
            <a:ext cx="9713843" cy="5526157"/>
          </a:xfrm>
        </p:spPr>
        <p:txBody>
          <a:bodyPr>
            <a:normAutofit/>
          </a:bodyPr>
          <a:lstStyle/>
          <a:p>
            <a:pPr marL="0" indent="0">
              <a:buClr>
                <a:schemeClr val="tx1"/>
              </a:buClr>
              <a:buNone/>
            </a:pPr>
            <a:r>
              <a:rPr lang="en-US" altLang="en-US" b="1" dirty="0"/>
              <a:t>2. First order predicate logic</a:t>
            </a:r>
            <a:r>
              <a:rPr lang="en-US" altLang="en-US" dirty="0"/>
              <a:t> </a:t>
            </a:r>
            <a:r>
              <a:rPr lang="en-US" altLang="en-US" dirty="0">
                <a:sym typeface="Wingdings" panose="05000000000000000000" pitchFamily="2" charset="2"/>
              </a:rPr>
              <a:t>By </a:t>
            </a:r>
            <a:r>
              <a:rPr lang="en-US" altLang="en-US" dirty="0" err="1">
                <a:sym typeface="Wingdings" panose="05000000000000000000" pitchFamily="2" charset="2"/>
              </a:rPr>
              <a:t>Gottlob</a:t>
            </a:r>
            <a:r>
              <a:rPr lang="en-US" altLang="en-US" dirty="0">
                <a:sym typeface="Wingdings" panose="05000000000000000000" pitchFamily="2" charset="2"/>
              </a:rPr>
              <a:t> </a:t>
            </a:r>
            <a:r>
              <a:rPr lang="en-US" altLang="en-US" dirty="0" err="1">
                <a:sym typeface="Wingdings" panose="05000000000000000000" pitchFamily="2" charset="2"/>
              </a:rPr>
              <a:t>Frege</a:t>
            </a:r>
            <a:r>
              <a:rPr lang="en-US" altLang="en-US" dirty="0">
                <a:sym typeface="Wingdings" panose="05000000000000000000" pitchFamily="2" charset="2"/>
              </a:rPr>
              <a:t>,</a:t>
            </a:r>
          </a:p>
          <a:p>
            <a:pPr marL="609600" indent="-609600">
              <a:buClr>
                <a:schemeClr val="tx1"/>
              </a:buClr>
              <a:buNone/>
            </a:pPr>
            <a:r>
              <a:rPr lang="en-US" altLang="en-US" dirty="0">
                <a:sym typeface="Wingdings" panose="05000000000000000000" pitchFamily="2" charset="2"/>
              </a:rPr>
              <a:t>      well developed theory, Fully logic based, expressive power, and valid forms inferring.</a:t>
            </a:r>
          </a:p>
          <a:p>
            <a:pPr marL="990600" lvl="1" indent="-533400">
              <a:buNone/>
            </a:pPr>
            <a:r>
              <a:rPr lang="en-US" altLang="en-US" sz="2000" dirty="0">
                <a:sym typeface="Wingdings" panose="05000000000000000000" pitchFamily="2" charset="2"/>
              </a:rPr>
              <a:t>Ex: 1. </a:t>
            </a:r>
            <a:r>
              <a:rPr lang="en-US" altLang="en-US" sz="2000" dirty="0">
                <a:solidFill>
                  <a:srgbClr val="FF0000"/>
                </a:solidFill>
                <a:sym typeface="Wingdings" panose="05000000000000000000" pitchFamily="2" charset="2"/>
              </a:rPr>
              <a:t>Express the family relationship of fatherhood as </a:t>
            </a:r>
          </a:p>
          <a:p>
            <a:pPr marL="1371600" lvl="2" indent="-457200">
              <a:buNone/>
            </a:pPr>
            <a:r>
              <a:rPr lang="en-US" altLang="en-US" sz="2000" b="1" dirty="0">
                <a:sym typeface="Wingdings" panose="05000000000000000000" pitchFamily="2" charset="2"/>
              </a:rPr>
              <a:t> </a:t>
            </a:r>
            <a:r>
              <a:rPr lang="en-US" altLang="en-US" sz="2000" dirty="0">
                <a:sym typeface="Wingdings" panose="05000000000000000000" pitchFamily="2" charset="2"/>
              </a:rPr>
              <a:t> </a:t>
            </a:r>
            <a:r>
              <a:rPr lang="en-US" altLang="en-US" sz="2000" dirty="0">
                <a:solidFill>
                  <a:srgbClr val="FF0000"/>
                </a:solidFill>
                <a:sym typeface="Wingdings" panose="05000000000000000000" pitchFamily="2" charset="2"/>
              </a:rPr>
              <a:t>FATHER (john ,</a:t>
            </a:r>
            <a:r>
              <a:rPr lang="en-US" altLang="en-US" sz="2000" dirty="0" err="1">
                <a:solidFill>
                  <a:srgbClr val="FF0000"/>
                </a:solidFill>
                <a:sym typeface="Wingdings" panose="05000000000000000000" pitchFamily="2" charset="2"/>
              </a:rPr>
              <a:t>jim</a:t>
            </a:r>
            <a:r>
              <a:rPr lang="en-US" altLang="en-US" sz="2000" dirty="0">
                <a:solidFill>
                  <a:srgbClr val="FF0000"/>
                </a:solidFill>
                <a:sym typeface="Wingdings" panose="05000000000000000000" pitchFamily="2" charset="2"/>
              </a:rPr>
              <a:t>) </a:t>
            </a:r>
          </a:p>
          <a:p>
            <a:pPr marL="1371600" lvl="2" indent="-457200">
              <a:buNone/>
            </a:pPr>
            <a:r>
              <a:rPr lang="en-US" altLang="en-US" sz="2000" dirty="0">
                <a:solidFill>
                  <a:srgbClr val="6600CC"/>
                </a:solidFill>
                <a:sym typeface="Wingdings" panose="05000000000000000000" pitchFamily="2" charset="2"/>
              </a:rPr>
              <a:t>Here predicate father is used to express the fact that John is the father of Jim</a:t>
            </a:r>
          </a:p>
          <a:p>
            <a:pPr marL="1371600" lvl="2" indent="-457200">
              <a:buNone/>
            </a:pPr>
            <a:endParaRPr lang="en-US" altLang="en-US" sz="2000" dirty="0">
              <a:solidFill>
                <a:srgbClr val="6600CC"/>
              </a:solidFill>
              <a:sym typeface="Wingdings" panose="05000000000000000000" pitchFamily="2" charset="2"/>
            </a:endParaRPr>
          </a:p>
          <a:p>
            <a:pPr marL="1371600" lvl="2" indent="-457200">
              <a:buNone/>
            </a:pPr>
            <a:endParaRPr lang="en-US" altLang="en-US" sz="2000" dirty="0">
              <a:solidFill>
                <a:srgbClr val="6600CC"/>
              </a:solidFill>
              <a:sym typeface="Wingdings" panose="05000000000000000000" pitchFamily="2" charset="2"/>
            </a:endParaRPr>
          </a:p>
          <a:p>
            <a:pPr marL="1371600" lvl="2" indent="-457200">
              <a:buNone/>
            </a:pPr>
            <a:endParaRPr lang="en-US" altLang="en-US" sz="2000" dirty="0">
              <a:solidFill>
                <a:srgbClr val="6600CC"/>
              </a:solidFill>
              <a:sym typeface="Wingdings" panose="05000000000000000000" pitchFamily="2" charset="2"/>
            </a:endParaRPr>
          </a:p>
          <a:p>
            <a:pPr marL="1371600" lvl="2" indent="-457200">
              <a:buNone/>
            </a:pPr>
            <a:endParaRPr lang="en-US" altLang="en-US" sz="2000" dirty="0">
              <a:solidFill>
                <a:srgbClr val="6600CC"/>
              </a:solidFill>
              <a:sym typeface="Wingdings" panose="05000000000000000000" pitchFamily="2" charset="2"/>
            </a:endParaRPr>
          </a:p>
          <a:p>
            <a:pPr marL="1371600" lvl="2" indent="-457200">
              <a:buNone/>
            </a:pPr>
            <a:r>
              <a:rPr lang="en-US" altLang="en-US" sz="1800" dirty="0"/>
              <a:t>Predicate logic allows us to use </a:t>
            </a:r>
            <a:r>
              <a:rPr lang="en-US" altLang="en-US" sz="1800" b="1" dirty="0">
                <a:solidFill>
                  <a:schemeClr val="folHlink"/>
                </a:solidFill>
              </a:rPr>
              <a:t>quantifiers</a:t>
            </a:r>
            <a:endParaRPr lang="en-US" altLang="en-US" sz="2000" dirty="0">
              <a:solidFill>
                <a:srgbClr val="6600CC"/>
              </a:solidFill>
              <a:sym typeface="Wingdings" panose="05000000000000000000" pitchFamily="2" charset="2"/>
            </a:endParaRPr>
          </a:p>
          <a:p>
            <a:pPr marL="1371600" lvl="2" indent="-457200">
              <a:buNone/>
            </a:pPr>
            <a:r>
              <a:rPr lang="en-US" altLang="en-US" sz="2000" dirty="0">
                <a:solidFill>
                  <a:srgbClr val="FF0000"/>
                </a:solidFill>
                <a:sym typeface="Wingdings" panose="05000000000000000000" pitchFamily="2" charset="2"/>
              </a:rPr>
              <a:t>. </a:t>
            </a:r>
            <a:r>
              <a:rPr lang="en-US" altLang="ja-JP" sz="2000" dirty="0">
                <a:solidFill>
                  <a:srgbClr val="3333CC"/>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ja-JP" sz="2000" dirty="0">
                <a:solidFill>
                  <a:srgbClr val="6600CC"/>
                </a:solidFill>
                <a:ea typeface="Arial Unicode MS" panose="020B0604020202020204" pitchFamily="34" charset="-128"/>
                <a:cs typeface="Arial Unicode MS" panose="020B0604020202020204" pitchFamily="34" charset="-128"/>
              </a:rPr>
              <a:t>all humans are animals</a:t>
            </a:r>
            <a:r>
              <a:rPr lang="en-US" altLang="ja-JP" sz="2000" dirty="0">
                <a:solidFill>
                  <a:srgbClr val="3333CC"/>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ja-JP" sz="2000" dirty="0">
                <a:solidFill>
                  <a:srgbClr val="3333CC"/>
                </a:solidFill>
                <a:ea typeface="Arial Unicode MS" panose="020B0604020202020204" pitchFamily="34" charset="-128"/>
                <a:cs typeface="Arial Unicode MS" panose="020B0604020202020204" pitchFamily="34" charset="-128"/>
              </a:rPr>
              <a:t>:</a:t>
            </a:r>
          </a:p>
          <a:p>
            <a:pPr marL="990600" lvl="1" indent="-533400">
              <a:buNone/>
            </a:pPr>
            <a:r>
              <a:rPr lang="en-US" altLang="ja-JP" sz="2000" dirty="0">
                <a:solidFill>
                  <a:srgbClr val="3333CC"/>
                </a:solidFill>
                <a:ea typeface="Arial Unicode MS" panose="020B0604020202020204" pitchFamily="34" charset="-128"/>
                <a:cs typeface="Arial Unicode MS" panose="020B0604020202020204" pitchFamily="34" charset="-128"/>
              </a:rPr>
              <a:t>                      (</a:t>
            </a:r>
            <a:r>
              <a:rPr lang="en-US" altLang="ja-JP" sz="2000" dirty="0">
                <a:solidFill>
                  <a:srgbClr val="3333CC"/>
                </a:solidFill>
                <a:ea typeface="Arial Unicode MS" panose="020B0604020202020204" pitchFamily="34" charset="-128"/>
                <a:cs typeface="Arial Unicode MS" panose="020B0604020202020204" pitchFamily="34" charset="-128"/>
                <a:sym typeface="Symbol" panose="05050102010706020507" pitchFamily="18" charset="2"/>
              </a:rPr>
              <a:t></a:t>
            </a:r>
            <a:r>
              <a:rPr lang="en-US" altLang="ja-JP" sz="2000" dirty="0">
                <a:solidFill>
                  <a:srgbClr val="3333CC"/>
                </a:solidFill>
                <a:ea typeface="Arial Unicode MS" panose="020B0604020202020204" pitchFamily="34" charset="-128"/>
                <a:cs typeface="Arial Unicode MS" panose="020B0604020202020204" pitchFamily="34" charset="-128"/>
              </a:rPr>
              <a:t>x)[Human(x) </a:t>
            </a:r>
            <a:r>
              <a:rPr lang="en-US" altLang="ja-JP" sz="2000" dirty="0">
                <a:solidFill>
                  <a:srgbClr val="3333CC"/>
                </a:solidFill>
                <a:ea typeface="Arial Unicode MS" panose="020B0604020202020204" pitchFamily="34" charset="-128"/>
                <a:cs typeface="Arial Unicode MS" panose="020B0604020202020204" pitchFamily="34" charset="-128"/>
                <a:sym typeface="Symbol" panose="05050102010706020507" pitchFamily="18" charset="2"/>
              </a:rPr>
              <a:t> </a:t>
            </a:r>
            <a:r>
              <a:rPr lang="en-US" altLang="ja-JP" sz="2000" dirty="0">
                <a:solidFill>
                  <a:srgbClr val="3333CC"/>
                </a:solidFill>
                <a:ea typeface="Arial Unicode MS" panose="020B0604020202020204" pitchFamily="34" charset="-128"/>
                <a:cs typeface="Arial Unicode MS" panose="020B0604020202020204" pitchFamily="34" charset="-128"/>
              </a:rPr>
              <a:t>Animal(x)]</a:t>
            </a:r>
          </a:p>
          <a:p>
            <a:pPr marL="1371600" lvl="2" indent="-457200">
              <a:buNone/>
            </a:pPr>
            <a:endParaRPr lang="en-US" altLang="en-US" sz="2000" dirty="0">
              <a:solidFill>
                <a:srgbClr val="6600CC"/>
              </a:solidFill>
              <a:sym typeface="Wingdings" panose="05000000000000000000" pitchFamily="2" charset="2"/>
            </a:endParaRPr>
          </a:p>
          <a:p>
            <a:pPr marL="990600" lvl="1" indent="-533400">
              <a:buNone/>
            </a:pPr>
            <a:endParaRPr lang="en-US" altLang="en-US" dirty="0">
              <a:sym typeface="Wingdings" panose="05000000000000000000" pitchFamily="2" charset="2"/>
            </a:endParaRPr>
          </a:p>
        </p:txBody>
      </p:sp>
      <p:pic>
        <p:nvPicPr>
          <p:cNvPr id="17415" name="Picture 6">
            <a:extLst>
              <a:ext uri="{FF2B5EF4-FFF2-40B4-BE49-F238E27FC236}">
                <a16:creationId xmlns:a16="http://schemas.microsoft.com/office/drawing/2014/main" id="{F531EA42-419C-400D-8BCA-3BFAE5BA2F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8278" y="2695781"/>
            <a:ext cx="61722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3239" name="Rectangle 7">
            <a:extLst>
              <a:ext uri="{FF2B5EF4-FFF2-40B4-BE49-F238E27FC236}">
                <a16:creationId xmlns:a16="http://schemas.microsoft.com/office/drawing/2014/main" id="{C31A714E-C7D1-4A0E-A05E-3883796FDA33}"/>
              </a:ext>
            </a:extLst>
          </p:cNvPr>
          <p:cNvSpPr>
            <a:spLocks noChangeArrowheads="1"/>
          </p:cNvSpPr>
          <p:nvPr/>
        </p:nvSpPr>
        <p:spPr bwMode="auto">
          <a:xfrm>
            <a:off x="3220278" y="3791156"/>
            <a:ext cx="5181600" cy="457200"/>
          </a:xfrm>
          <a:prstGeom prst="rect">
            <a:avLst/>
          </a:prstGeom>
          <a:solidFill>
            <a:srgbClr val="FFFFFF"/>
          </a:solidFill>
          <a:ln>
            <a:noFill/>
          </a:ln>
          <a:effectLst/>
        </p:spPr>
        <p:txBody>
          <a:bodyPr>
            <a:spAutoFit/>
          </a:bodyPr>
          <a:lstStyle/>
          <a:p>
            <a:pPr algn="just" eaLnBrk="0" hangingPunct="0">
              <a:defRPr/>
            </a:pPr>
            <a:r>
              <a:rPr lang="en-US" sz="2400" b="1" i="1" dirty="0">
                <a:solidFill>
                  <a:srgbClr val="3333CC"/>
                </a:solidFill>
                <a:effectLst>
                  <a:outerShdw blurRad="38100" dist="38100" dir="2700000" algn="tl">
                    <a:srgbClr val="C0C0C0"/>
                  </a:outerShdw>
                </a:effectLst>
              </a:rPr>
              <a:t>grandmother</a:t>
            </a:r>
            <a:r>
              <a:rPr lang="en-US" sz="2400" b="1" dirty="0">
                <a:solidFill>
                  <a:srgbClr val="3333CC"/>
                </a:solidFill>
                <a:effectLst>
                  <a:outerShdw blurRad="38100" dist="38100" dir="2700000" algn="tl">
                    <a:srgbClr val="C0C0C0"/>
                  </a:outerShdw>
                </a:effectLst>
              </a:rPr>
              <a:t> </a:t>
            </a:r>
            <a:r>
              <a:rPr lang="en-US" sz="2400" b="1" dirty="0">
                <a:solidFill>
                  <a:srgbClr val="000000"/>
                </a:solidFill>
                <a:effectLst>
                  <a:outerShdw blurRad="38100" dist="38100" dir="2700000" algn="tl">
                    <a:srgbClr val="C0C0C0"/>
                  </a:outerShdw>
                </a:effectLst>
              </a:rPr>
              <a:t>(</a:t>
            </a:r>
            <a:r>
              <a:rPr lang="en-US" sz="2400" dirty="0">
                <a:solidFill>
                  <a:srgbClr val="000000"/>
                </a:solidFill>
                <a:effectLst>
                  <a:outerShdw blurRad="38100" dist="38100" dir="2700000" algn="tl">
                    <a:srgbClr val="C0C0C0"/>
                  </a:outerShdw>
                </a:effectLst>
              </a:rPr>
              <a:t>Linda</a:t>
            </a:r>
            <a:r>
              <a:rPr lang="en-US" sz="2400" b="1" dirty="0">
                <a:solidFill>
                  <a:srgbClr val="000000"/>
                </a:solidFill>
                <a:effectLst>
                  <a:outerShdw blurRad="38100" dist="38100" dir="2700000" algn="tl">
                    <a:srgbClr val="C0C0C0"/>
                  </a:outerShdw>
                </a:effectLst>
              </a:rPr>
              <a:t>, </a:t>
            </a:r>
            <a:r>
              <a:rPr lang="en-US" sz="2400" dirty="0">
                <a:solidFill>
                  <a:srgbClr val="000000"/>
                </a:solidFill>
                <a:effectLst>
                  <a:outerShdw blurRad="38100" dist="38100" dir="2700000" algn="tl">
                    <a:srgbClr val="C0C0C0"/>
                  </a:outerShdw>
                </a:effectLst>
              </a:rPr>
              <a:t>Anne</a:t>
            </a:r>
            <a:r>
              <a:rPr lang="en-US" sz="2400" b="1" dirty="0">
                <a:solidFill>
                  <a:srgbClr val="000000"/>
                </a:solidFill>
                <a:effectLst>
                  <a:outerShdw blurRad="38100" dist="38100" dir="2700000" algn="tl">
                    <a:srgbClr val="C0C0C0"/>
                  </a:out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7415"/>
                                        </p:tgtEl>
                                        <p:attrNameLst>
                                          <p:attrName>style.visibility</p:attrName>
                                        </p:attrNameLst>
                                      </p:cBhvr>
                                      <p:to>
                                        <p:strVal val="visible"/>
                                      </p:to>
                                    </p:set>
                                    <p:animEffect transition="in" filter="barn(inHorizontal)">
                                      <p:cBhvr>
                                        <p:cTn id="7" dur="500"/>
                                        <p:tgtEl>
                                          <p:spTgt spid="174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43239"/>
                                        </p:tgtEl>
                                        <p:attrNameLst>
                                          <p:attrName>style.visibility</p:attrName>
                                        </p:attrNameLst>
                                      </p:cBhvr>
                                      <p:to>
                                        <p:strVal val="visible"/>
                                      </p:to>
                                    </p:set>
                                    <p:animEffect transition="in" filter="dissolve">
                                      <p:cBhvr>
                                        <p:cTn id="12" dur="500"/>
                                        <p:tgtEl>
                                          <p:spTgt spid="2143239"/>
                                        </p:tgtEl>
                                      </p:cBhvr>
                                    </p:animEffect>
                                  </p:childTnLst>
                                </p:cTn>
                              </p:par>
                            </p:childTnLst>
                          </p:cTn>
                        </p:par>
                        <p:par>
                          <p:cTn id="13" fill="hold" nodeType="afterGroup">
                            <p:stCondLst>
                              <p:cond delay="500"/>
                            </p:stCondLst>
                            <p:childTnLst>
                              <p:par>
                                <p:cTn id="14" presetID="7" presetClass="entr" presetSubtype="4" fill="hold" nodeType="afterEffect">
                                  <p:stCondLst>
                                    <p:cond delay="0"/>
                                  </p:stCondLst>
                                  <p:childTnLst>
                                    <p:set>
                                      <p:cBhvr>
                                        <p:cTn id="15" dur="1" fill="hold">
                                          <p:stCondLst>
                                            <p:cond delay="0"/>
                                          </p:stCondLst>
                                        </p:cTn>
                                        <p:tgtEl>
                                          <p:spTgt spid="232451">
                                            <p:txEl>
                                              <p:pRg st="9" end="9"/>
                                            </p:txEl>
                                          </p:spTgt>
                                        </p:tgtEl>
                                        <p:attrNameLst>
                                          <p:attrName>style.visibility</p:attrName>
                                        </p:attrNameLst>
                                      </p:cBhvr>
                                      <p:to>
                                        <p:strVal val="visible"/>
                                      </p:to>
                                    </p:set>
                                    <p:anim calcmode="lin" valueType="num">
                                      <p:cBhvr additive="base">
                                        <p:cTn id="16" dur="3000" fill="hold"/>
                                        <p:tgtEl>
                                          <p:spTgt spid="232451">
                                            <p:txEl>
                                              <p:pRg st="9" end="9"/>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232451">
                                            <p:txEl>
                                              <p:pRg st="9" end="9"/>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3500"/>
                            </p:stCondLst>
                            <p:childTnLst>
                              <p:par>
                                <p:cTn id="19" presetID="7" presetClass="entr" presetSubtype="4" fill="hold" nodeType="afterEffect">
                                  <p:stCondLst>
                                    <p:cond delay="0"/>
                                  </p:stCondLst>
                                  <p:childTnLst>
                                    <p:set>
                                      <p:cBhvr>
                                        <p:cTn id="20" dur="1" fill="hold">
                                          <p:stCondLst>
                                            <p:cond delay="0"/>
                                          </p:stCondLst>
                                        </p:cTn>
                                        <p:tgtEl>
                                          <p:spTgt spid="232451">
                                            <p:txEl>
                                              <p:pRg st="10" end="10"/>
                                            </p:txEl>
                                          </p:spTgt>
                                        </p:tgtEl>
                                        <p:attrNameLst>
                                          <p:attrName>style.visibility</p:attrName>
                                        </p:attrNameLst>
                                      </p:cBhvr>
                                      <p:to>
                                        <p:strVal val="visible"/>
                                      </p:to>
                                    </p:set>
                                    <p:anim calcmode="lin" valueType="num">
                                      <p:cBhvr additive="base">
                                        <p:cTn id="21" dur="3000" fill="hold"/>
                                        <p:tgtEl>
                                          <p:spTgt spid="232451">
                                            <p:txEl>
                                              <p:pRg st="10" end="10"/>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232451">
                                            <p:txEl>
                                              <p:pRg st="10" end="1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6500"/>
                            </p:stCondLst>
                            <p:childTnLst>
                              <p:par>
                                <p:cTn id="24" presetID="7" presetClass="entr" presetSubtype="4" fill="hold" nodeType="afterEffect">
                                  <p:stCondLst>
                                    <p:cond delay="0"/>
                                  </p:stCondLst>
                                  <p:childTnLst>
                                    <p:set>
                                      <p:cBhvr>
                                        <p:cTn id="25" dur="1" fill="hold">
                                          <p:stCondLst>
                                            <p:cond delay="0"/>
                                          </p:stCondLst>
                                        </p:cTn>
                                        <p:tgtEl>
                                          <p:spTgt spid="232451">
                                            <p:txEl>
                                              <p:pRg st="11" end="11"/>
                                            </p:txEl>
                                          </p:spTgt>
                                        </p:tgtEl>
                                        <p:attrNameLst>
                                          <p:attrName>style.visibility</p:attrName>
                                        </p:attrNameLst>
                                      </p:cBhvr>
                                      <p:to>
                                        <p:strVal val="visible"/>
                                      </p:to>
                                    </p:set>
                                    <p:anim calcmode="lin" valueType="num">
                                      <p:cBhvr additive="base">
                                        <p:cTn id="26" dur="3000" fill="hold"/>
                                        <p:tgtEl>
                                          <p:spTgt spid="232451">
                                            <p:txEl>
                                              <p:pRg st="11" end="11"/>
                                            </p:txEl>
                                          </p:spTgt>
                                        </p:tgtEl>
                                        <p:attrNameLst>
                                          <p:attrName>ppt_x</p:attrName>
                                        </p:attrNameLst>
                                      </p:cBhvr>
                                      <p:tavLst>
                                        <p:tav tm="0">
                                          <p:val>
                                            <p:strVal val="#ppt_x"/>
                                          </p:val>
                                        </p:tav>
                                        <p:tav tm="100000">
                                          <p:val>
                                            <p:strVal val="#ppt_x"/>
                                          </p:val>
                                        </p:tav>
                                      </p:tavLst>
                                    </p:anim>
                                    <p:anim calcmode="lin" valueType="num">
                                      <p:cBhvr additive="base">
                                        <p:cTn id="27" dur="3000" fill="hold"/>
                                        <p:tgtEl>
                                          <p:spTgt spid="232451">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32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a:extLst>
              <a:ext uri="{FF2B5EF4-FFF2-40B4-BE49-F238E27FC236}">
                <a16:creationId xmlns:a16="http://schemas.microsoft.com/office/drawing/2014/main" id="{D5D97C52-73FC-4BD2-8DB3-135732F3EDFE}"/>
              </a:ext>
            </a:extLst>
          </p:cNvPr>
          <p:cNvSpPr txBox="1">
            <a:spLocks noGrp="1"/>
          </p:cNvSpPr>
          <p:nvPr/>
        </p:nvSpPr>
        <p:spPr bwMode="auto">
          <a:xfrm>
            <a:off x="8750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lgn="r" eaLnBrk="1" hangingPunct="1"/>
            <a:fld id="{A90BB5F7-4E38-42AA-A2BA-D2DB24990953}" type="slidenum">
              <a:rPr lang="en-US" altLang="zh-TW" sz="1400">
                <a:solidFill>
                  <a:schemeClr val="tx2"/>
                </a:solidFill>
              </a:rPr>
              <a:pPr algn="r" eaLnBrk="1" hangingPunct="1"/>
              <a:t>25</a:t>
            </a:fld>
            <a:endParaRPr lang="en-US" altLang="zh-TW" sz="1400">
              <a:solidFill>
                <a:schemeClr val="tx2"/>
              </a:solidFill>
            </a:endParaRPr>
          </a:p>
        </p:txBody>
      </p:sp>
      <p:sp>
        <p:nvSpPr>
          <p:cNvPr id="26627" name="Rectangle 3">
            <a:extLst>
              <a:ext uri="{FF2B5EF4-FFF2-40B4-BE49-F238E27FC236}">
                <a16:creationId xmlns:a16="http://schemas.microsoft.com/office/drawing/2014/main" id="{977F38C0-334D-4635-B989-CF9E82F37C99}"/>
              </a:ext>
            </a:extLst>
          </p:cNvPr>
          <p:cNvSpPr>
            <a:spLocks noGrp="1" noChangeArrowheads="1"/>
          </p:cNvSpPr>
          <p:nvPr>
            <p:ph type="body" idx="4294967295"/>
          </p:nvPr>
        </p:nvSpPr>
        <p:spPr>
          <a:xfrm>
            <a:off x="1616765" y="410819"/>
            <a:ext cx="9051235" cy="2865781"/>
          </a:xfrm>
        </p:spPr>
        <p:txBody>
          <a:bodyPr>
            <a:normAutofit/>
          </a:bodyPr>
          <a:lstStyle/>
          <a:p>
            <a:pPr marL="609600" indent="-609600">
              <a:buClr>
                <a:schemeClr val="tx1"/>
              </a:buClr>
              <a:buNone/>
            </a:pPr>
            <a:r>
              <a:rPr lang="en-US" altLang="en-US" b="1" dirty="0">
                <a:sym typeface="Wingdings" panose="05000000000000000000" pitchFamily="2" charset="2"/>
              </a:rPr>
              <a:t>3. Semantic network By Richard H. Richens in 1956</a:t>
            </a:r>
          </a:p>
          <a:p>
            <a:pPr marL="609600" indent="-609600">
              <a:buClr>
                <a:schemeClr val="tx1"/>
              </a:buClr>
              <a:buNone/>
            </a:pPr>
            <a:r>
              <a:rPr lang="en-US" altLang="en-US" dirty="0">
                <a:sym typeface="Wingdings" panose="05000000000000000000" pitchFamily="2" charset="2"/>
              </a:rPr>
              <a:t>  They associate object with their attributes and linkages show their relationship to other objects .</a:t>
            </a:r>
          </a:p>
          <a:p>
            <a:pPr marL="609600" indent="-609600">
              <a:buClr>
                <a:schemeClr val="tx1"/>
              </a:buClr>
              <a:buNone/>
            </a:pPr>
            <a:r>
              <a:rPr lang="en-US" altLang="en-US" dirty="0">
                <a:sym typeface="Wingdings" panose="05000000000000000000" pitchFamily="2" charset="2"/>
              </a:rPr>
              <a:t>  Also permit easy access to groups of related items</a:t>
            </a:r>
          </a:p>
          <a:p>
            <a:pPr marL="609600" indent="-609600">
              <a:buClr>
                <a:schemeClr val="tx1"/>
              </a:buClr>
              <a:buFontTx/>
              <a:buChar char="¬"/>
            </a:pPr>
            <a:endParaRPr lang="en-US" altLang="en-US" dirty="0">
              <a:sym typeface="Wingdings" panose="05000000000000000000" pitchFamily="2" charset="2"/>
            </a:endParaRPr>
          </a:p>
        </p:txBody>
      </p:sp>
      <p:grpSp>
        <p:nvGrpSpPr>
          <p:cNvPr id="26629" name="Group 5">
            <a:extLst>
              <a:ext uri="{FF2B5EF4-FFF2-40B4-BE49-F238E27FC236}">
                <a16:creationId xmlns:a16="http://schemas.microsoft.com/office/drawing/2014/main" id="{1864CB63-D07D-4009-BBB0-10F4311D189E}"/>
              </a:ext>
            </a:extLst>
          </p:cNvPr>
          <p:cNvGrpSpPr>
            <a:grpSpLocks/>
          </p:cNvGrpSpPr>
          <p:nvPr/>
        </p:nvGrpSpPr>
        <p:grpSpPr bwMode="auto">
          <a:xfrm>
            <a:off x="3314700" y="2739888"/>
            <a:ext cx="5562600" cy="2552701"/>
            <a:chOff x="1248" y="1248"/>
            <a:chExt cx="3504" cy="1608"/>
          </a:xfrm>
        </p:grpSpPr>
        <p:sp>
          <p:nvSpPr>
            <p:cNvPr id="26630" name="Rectangle 7">
              <a:extLst>
                <a:ext uri="{FF2B5EF4-FFF2-40B4-BE49-F238E27FC236}">
                  <a16:creationId xmlns:a16="http://schemas.microsoft.com/office/drawing/2014/main" id="{C5DCC6F5-635A-4384-9917-DAEFF524072D}"/>
                </a:ext>
              </a:extLst>
            </p:cNvPr>
            <p:cNvSpPr>
              <a:spLocks noChangeArrowheads="1"/>
            </p:cNvSpPr>
            <p:nvPr/>
          </p:nvSpPr>
          <p:spPr bwMode="auto">
            <a:xfrm>
              <a:off x="2496" y="1248"/>
              <a:ext cx="1040"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31" name="Text Box 8">
              <a:extLst>
                <a:ext uri="{FF2B5EF4-FFF2-40B4-BE49-F238E27FC236}">
                  <a16:creationId xmlns:a16="http://schemas.microsoft.com/office/drawing/2014/main" id="{2F78EDFA-834E-4DDD-894F-66ED4A20ECDC}"/>
                </a:ext>
              </a:extLst>
            </p:cNvPr>
            <p:cNvSpPr txBox="1">
              <a:spLocks noChangeArrowheads="1"/>
            </p:cNvSpPr>
            <p:nvPr/>
          </p:nvSpPr>
          <p:spPr bwMode="auto">
            <a:xfrm>
              <a:off x="2688" y="1248"/>
              <a:ext cx="92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Man</a:t>
              </a:r>
            </a:p>
          </p:txBody>
        </p:sp>
        <p:sp>
          <p:nvSpPr>
            <p:cNvPr id="26632" name="Rectangle 9">
              <a:extLst>
                <a:ext uri="{FF2B5EF4-FFF2-40B4-BE49-F238E27FC236}">
                  <a16:creationId xmlns:a16="http://schemas.microsoft.com/office/drawing/2014/main" id="{3482102A-AD46-4E59-AC49-7253D8C9CB4E}"/>
                </a:ext>
              </a:extLst>
            </p:cNvPr>
            <p:cNvSpPr>
              <a:spLocks noChangeArrowheads="1"/>
            </p:cNvSpPr>
            <p:nvPr/>
          </p:nvSpPr>
          <p:spPr bwMode="auto">
            <a:xfrm>
              <a:off x="2496" y="1728"/>
              <a:ext cx="1040"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33" name="Text Box 10">
              <a:extLst>
                <a:ext uri="{FF2B5EF4-FFF2-40B4-BE49-F238E27FC236}">
                  <a16:creationId xmlns:a16="http://schemas.microsoft.com/office/drawing/2014/main" id="{586A9673-0EF3-441D-8652-F7930EFCFF62}"/>
                </a:ext>
              </a:extLst>
            </p:cNvPr>
            <p:cNvSpPr txBox="1">
              <a:spLocks noChangeArrowheads="1"/>
            </p:cNvSpPr>
            <p:nvPr/>
          </p:nvSpPr>
          <p:spPr bwMode="auto">
            <a:xfrm>
              <a:off x="2592" y="1728"/>
              <a:ext cx="77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dirty="0" err="1">
                  <a:solidFill>
                    <a:srgbClr val="A50021"/>
                  </a:solidFill>
                  <a:latin typeface="Arial" panose="020B0604020202020204" pitchFamily="34" charset="0"/>
                </a:rPr>
                <a:t>Cricke</a:t>
              </a:r>
              <a:r>
                <a:rPr lang="en-GB" altLang="en-US" sz="1400" dirty="0">
                  <a:solidFill>
                    <a:srgbClr val="A50021"/>
                  </a:solidFill>
                  <a:latin typeface="Arial" panose="020B0604020202020204" pitchFamily="34" charset="0"/>
                </a:rPr>
                <a:t>-player</a:t>
              </a:r>
            </a:p>
          </p:txBody>
        </p:sp>
        <p:sp>
          <p:nvSpPr>
            <p:cNvPr id="26634" name="Line 11">
              <a:extLst>
                <a:ext uri="{FF2B5EF4-FFF2-40B4-BE49-F238E27FC236}">
                  <a16:creationId xmlns:a16="http://schemas.microsoft.com/office/drawing/2014/main" id="{4CC1EEB9-0BE3-4C0B-831E-88FB259BC0AA}"/>
                </a:ext>
              </a:extLst>
            </p:cNvPr>
            <p:cNvSpPr>
              <a:spLocks noChangeShapeType="1"/>
            </p:cNvSpPr>
            <p:nvPr/>
          </p:nvSpPr>
          <p:spPr bwMode="auto">
            <a:xfrm flipV="1">
              <a:off x="2976" y="1488"/>
              <a:ext cx="1" cy="246"/>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6635" name="Text Box 12">
              <a:extLst>
                <a:ext uri="{FF2B5EF4-FFF2-40B4-BE49-F238E27FC236}">
                  <a16:creationId xmlns:a16="http://schemas.microsoft.com/office/drawing/2014/main" id="{E5358327-7A73-48E3-B8ED-1AA4F0A5B26E}"/>
                </a:ext>
              </a:extLst>
            </p:cNvPr>
            <p:cNvSpPr txBox="1">
              <a:spLocks noChangeArrowheads="1"/>
            </p:cNvSpPr>
            <p:nvPr/>
          </p:nvSpPr>
          <p:spPr bwMode="auto">
            <a:xfrm>
              <a:off x="3024" y="1488"/>
              <a:ext cx="25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isa</a:t>
              </a:r>
            </a:p>
          </p:txBody>
        </p:sp>
        <p:sp>
          <p:nvSpPr>
            <p:cNvPr id="26636" name="Line 13">
              <a:extLst>
                <a:ext uri="{FF2B5EF4-FFF2-40B4-BE49-F238E27FC236}">
                  <a16:creationId xmlns:a16="http://schemas.microsoft.com/office/drawing/2014/main" id="{4C4F1D37-097E-4E60-B9BB-7D35A63C1931}"/>
                </a:ext>
              </a:extLst>
            </p:cNvPr>
            <p:cNvSpPr>
              <a:spLocks noChangeShapeType="1"/>
            </p:cNvSpPr>
            <p:nvPr/>
          </p:nvSpPr>
          <p:spPr bwMode="auto">
            <a:xfrm flipV="1">
              <a:off x="2976" y="1872"/>
              <a:ext cx="0" cy="240"/>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6637" name="Rectangle 14">
              <a:extLst>
                <a:ext uri="{FF2B5EF4-FFF2-40B4-BE49-F238E27FC236}">
                  <a16:creationId xmlns:a16="http://schemas.microsoft.com/office/drawing/2014/main" id="{1D1BBD88-9FB4-4FD4-BFFF-C04594EDFA1D}"/>
                </a:ext>
              </a:extLst>
            </p:cNvPr>
            <p:cNvSpPr>
              <a:spLocks noChangeArrowheads="1"/>
            </p:cNvSpPr>
            <p:nvPr/>
          </p:nvSpPr>
          <p:spPr bwMode="auto">
            <a:xfrm>
              <a:off x="2496" y="2160"/>
              <a:ext cx="1040"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38" name="Text Box 15">
              <a:extLst>
                <a:ext uri="{FF2B5EF4-FFF2-40B4-BE49-F238E27FC236}">
                  <a16:creationId xmlns:a16="http://schemas.microsoft.com/office/drawing/2014/main" id="{746CF7DE-F59D-4FBD-8838-51BDD118B766}"/>
                </a:ext>
              </a:extLst>
            </p:cNvPr>
            <p:cNvSpPr txBox="1">
              <a:spLocks noChangeArrowheads="1"/>
            </p:cNvSpPr>
            <p:nvPr/>
          </p:nvSpPr>
          <p:spPr bwMode="auto">
            <a:xfrm>
              <a:off x="2592" y="2160"/>
              <a:ext cx="83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Wicket-keeper</a:t>
              </a:r>
            </a:p>
          </p:txBody>
        </p:sp>
        <p:sp>
          <p:nvSpPr>
            <p:cNvPr id="26639" name="Text Box 16">
              <a:extLst>
                <a:ext uri="{FF2B5EF4-FFF2-40B4-BE49-F238E27FC236}">
                  <a16:creationId xmlns:a16="http://schemas.microsoft.com/office/drawing/2014/main" id="{D32844F0-25E1-45BB-A482-6F991D50EDD0}"/>
                </a:ext>
              </a:extLst>
            </p:cNvPr>
            <p:cNvSpPr txBox="1">
              <a:spLocks noChangeArrowheads="1"/>
            </p:cNvSpPr>
            <p:nvPr/>
          </p:nvSpPr>
          <p:spPr bwMode="auto">
            <a:xfrm>
              <a:off x="3072" y="1968"/>
              <a:ext cx="25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isa</a:t>
              </a:r>
            </a:p>
          </p:txBody>
        </p:sp>
        <p:sp>
          <p:nvSpPr>
            <p:cNvPr id="26640" name="Rectangle 17">
              <a:extLst>
                <a:ext uri="{FF2B5EF4-FFF2-40B4-BE49-F238E27FC236}">
                  <a16:creationId xmlns:a16="http://schemas.microsoft.com/office/drawing/2014/main" id="{1015BD3C-A8E2-4264-864A-D062FCC513AA}"/>
                </a:ext>
              </a:extLst>
            </p:cNvPr>
            <p:cNvSpPr>
              <a:spLocks noChangeArrowheads="1"/>
            </p:cNvSpPr>
            <p:nvPr/>
          </p:nvSpPr>
          <p:spPr bwMode="auto">
            <a:xfrm>
              <a:off x="1248" y="2160"/>
              <a:ext cx="896"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41" name="Text Box 18">
              <a:extLst>
                <a:ext uri="{FF2B5EF4-FFF2-40B4-BE49-F238E27FC236}">
                  <a16:creationId xmlns:a16="http://schemas.microsoft.com/office/drawing/2014/main" id="{5D4C214F-E888-49AE-84A6-A0DDDEE446E2}"/>
                </a:ext>
              </a:extLst>
            </p:cNvPr>
            <p:cNvSpPr txBox="1">
              <a:spLocks noChangeArrowheads="1"/>
            </p:cNvSpPr>
            <p:nvPr/>
          </p:nvSpPr>
          <p:spPr bwMode="auto">
            <a:xfrm>
              <a:off x="1344" y="2160"/>
              <a:ext cx="35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India</a:t>
              </a:r>
            </a:p>
          </p:txBody>
        </p:sp>
        <p:sp>
          <p:nvSpPr>
            <p:cNvPr id="26642" name="Rectangle 21">
              <a:extLst>
                <a:ext uri="{FF2B5EF4-FFF2-40B4-BE49-F238E27FC236}">
                  <a16:creationId xmlns:a16="http://schemas.microsoft.com/office/drawing/2014/main" id="{E7C990E5-C1D1-4F7C-B19F-928C64C706A8}"/>
                </a:ext>
              </a:extLst>
            </p:cNvPr>
            <p:cNvSpPr>
              <a:spLocks noChangeArrowheads="1"/>
            </p:cNvSpPr>
            <p:nvPr/>
          </p:nvSpPr>
          <p:spPr bwMode="auto">
            <a:xfrm>
              <a:off x="2486" y="2640"/>
              <a:ext cx="1040"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43" name="Line 22">
              <a:extLst>
                <a:ext uri="{FF2B5EF4-FFF2-40B4-BE49-F238E27FC236}">
                  <a16:creationId xmlns:a16="http://schemas.microsoft.com/office/drawing/2014/main" id="{57BCE576-40EC-4766-8620-8916F2196145}"/>
                </a:ext>
              </a:extLst>
            </p:cNvPr>
            <p:cNvSpPr>
              <a:spLocks noChangeShapeType="1"/>
            </p:cNvSpPr>
            <p:nvPr/>
          </p:nvSpPr>
          <p:spPr bwMode="auto">
            <a:xfrm flipH="1" flipV="1">
              <a:off x="2976" y="2400"/>
              <a:ext cx="0" cy="192"/>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6644" name="Text Box 23">
              <a:extLst>
                <a:ext uri="{FF2B5EF4-FFF2-40B4-BE49-F238E27FC236}">
                  <a16:creationId xmlns:a16="http://schemas.microsoft.com/office/drawing/2014/main" id="{57FCF415-4EC7-4436-908D-0415AFD943DB}"/>
                </a:ext>
              </a:extLst>
            </p:cNvPr>
            <p:cNvSpPr txBox="1">
              <a:spLocks noChangeArrowheads="1"/>
            </p:cNvSpPr>
            <p:nvPr/>
          </p:nvSpPr>
          <p:spPr bwMode="auto">
            <a:xfrm>
              <a:off x="3023" y="2470"/>
              <a:ext cx="53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instance</a:t>
              </a:r>
            </a:p>
          </p:txBody>
        </p:sp>
        <p:sp>
          <p:nvSpPr>
            <p:cNvPr id="26645" name="Text Box 24">
              <a:extLst>
                <a:ext uri="{FF2B5EF4-FFF2-40B4-BE49-F238E27FC236}">
                  <a16:creationId xmlns:a16="http://schemas.microsoft.com/office/drawing/2014/main" id="{FE351511-5ABE-44B6-931F-744E96FFB180}"/>
                </a:ext>
              </a:extLst>
            </p:cNvPr>
            <p:cNvSpPr txBox="1">
              <a:spLocks noChangeArrowheads="1"/>
            </p:cNvSpPr>
            <p:nvPr/>
          </p:nvSpPr>
          <p:spPr bwMode="auto">
            <a:xfrm>
              <a:off x="2688" y="2661"/>
              <a:ext cx="409"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Dhoni</a:t>
              </a:r>
            </a:p>
          </p:txBody>
        </p:sp>
        <p:sp>
          <p:nvSpPr>
            <p:cNvPr id="26646" name="Line 25">
              <a:extLst>
                <a:ext uri="{FF2B5EF4-FFF2-40B4-BE49-F238E27FC236}">
                  <a16:creationId xmlns:a16="http://schemas.microsoft.com/office/drawing/2014/main" id="{530ABABF-AF53-4F11-908B-4893DB38E2DE}"/>
                </a:ext>
              </a:extLst>
            </p:cNvPr>
            <p:cNvSpPr>
              <a:spLocks noChangeShapeType="1"/>
            </p:cNvSpPr>
            <p:nvPr/>
          </p:nvSpPr>
          <p:spPr bwMode="auto">
            <a:xfrm flipH="1">
              <a:off x="1584" y="2736"/>
              <a:ext cx="912" cy="0"/>
            </a:xfrm>
            <a:prstGeom prst="line">
              <a:avLst/>
            </a:prstGeom>
            <a:noFill/>
            <a:ln w="9360">
              <a:solidFill>
                <a:srgbClr val="FFFFFF"/>
              </a:solidFill>
              <a:miter lim="800000"/>
              <a:headEnd/>
              <a:tailEnd/>
            </a:ln>
            <a:extLst>
              <a:ext uri="{909E8E84-426E-40DD-AFC4-6F175D3DCCD1}">
                <a14:hiddenFill xmlns:a14="http://schemas.microsoft.com/office/drawing/2010/main">
                  <a:noFill/>
                </a14:hiddenFill>
              </a:ext>
            </a:extLst>
          </p:spPr>
          <p:txBody>
            <a:bodyPr/>
            <a:lstStyle/>
            <a:p>
              <a:endParaRPr lang="en-IN"/>
            </a:p>
          </p:txBody>
        </p:sp>
        <p:sp>
          <p:nvSpPr>
            <p:cNvPr id="26647" name="Line 26">
              <a:extLst>
                <a:ext uri="{FF2B5EF4-FFF2-40B4-BE49-F238E27FC236}">
                  <a16:creationId xmlns:a16="http://schemas.microsoft.com/office/drawing/2014/main" id="{C2829547-1855-4A5F-AB13-550B0F2EB678}"/>
                </a:ext>
              </a:extLst>
            </p:cNvPr>
            <p:cNvSpPr>
              <a:spLocks noChangeShapeType="1"/>
            </p:cNvSpPr>
            <p:nvPr/>
          </p:nvSpPr>
          <p:spPr bwMode="auto">
            <a:xfrm flipH="1">
              <a:off x="1584" y="2400"/>
              <a:ext cx="0" cy="336"/>
            </a:xfrm>
            <a:prstGeom prst="line">
              <a:avLst/>
            </a:prstGeom>
            <a:noFill/>
            <a:ln w="9360">
              <a:solidFill>
                <a:srgbClr val="FFFFFF"/>
              </a:solidFill>
              <a:miter lim="800000"/>
              <a:headEnd type="triangle" w="med" len="med"/>
              <a:tailEnd/>
            </a:ln>
            <a:extLst>
              <a:ext uri="{909E8E84-426E-40DD-AFC4-6F175D3DCCD1}">
                <a14:hiddenFill xmlns:a14="http://schemas.microsoft.com/office/drawing/2010/main">
                  <a:noFill/>
                </a14:hiddenFill>
              </a:ext>
            </a:extLst>
          </p:spPr>
          <p:txBody>
            <a:bodyPr/>
            <a:lstStyle/>
            <a:p>
              <a:endParaRPr lang="en-IN"/>
            </a:p>
          </p:txBody>
        </p:sp>
        <p:sp>
          <p:nvSpPr>
            <p:cNvPr id="26648" name="Text Box 27">
              <a:extLst>
                <a:ext uri="{FF2B5EF4-FFF2-40B4-BE49-F238E27FC236}">
                  <a16:creationId xmlns:a16="http://schemas.microsoft.com/office/drawing/2014/main" id="{540A8611-F5D9-4066-A6FB-D0D67CCD562C}"/>
                </a:ext>
              </a:extLst>
            </p:cNvPr>
            <p:cNvSpPr txBox="1">
              <a:spLocks noChangeArrowheads="1"/>
            </p:cNvSpPr>
            <p:nvPr/>
          </p:nvSpPr>
          <p:spPr bwMode="auto">
            <a:xfrm>
              <a:off x="1823" y="2544"/>
              <a:ext cx="365"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lgn="ct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team</a:t>
              </a:r>
            </a:p>
          </p:txBody>
        </p:sp>
        <p:sp>
          <p:nvSpPr>
            <p:cNvPr id="26649" name="Line 11">
              <a:extLst>
                <a:ext uri="{FF2B5EF4-FFF2-40B4-BE49-F238E27FC236}">
                  <a16:creationId xmlns:a16="http://schemas.microsoft.com/office/drawing/2014/main" id="{E1CA1C7A-0148-4125-83A6-4C9122CC2F23}"/>
                </a:ext>
              </a:extLst>
            </p:cNvPr>
            <p:cNvSpPr>
              <a:spLocks noChangeShapeType="1"/>
            </p:cNvSpPr>
            <p:nvPr/>
          </p:nvSpPr>
          <p:spPr bwMode="auto">
            <a:xfrm flipV="1">
              <a:off x="3600" y="2256"/>
              <a:ext cx="384" cy="6"/>
            </a:xfrm>
            <a:prstGeom prst="line">
              <a:avLst/>
            </a:prstGeom>
            <a:noFill/>
            <a:ln w="9360">
              <a:solidFill>
                <a:srgbClr val="FFFFFF"/>
              </a:solidFill>
              <a:miter lim="800000"/>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26650" name="Text Box 16">
              <a:extLst>
                <a:ext uri="{FF2B5EF4-FFF2-40B4-BE49-F238E27FC236}">
                  <a16:creationId xmlns:a16="http://schemas.microsoft.com/office/drawing/2014/main" id="{E3214816-0A2D-443B-BF19-3BD581DE06E8}"/>
                </a:ext>
              </a:extLst>
            </p:cNvPr>
            <p:cNvSpPr txBox="1">
              <a:spLocks noChangeArrowheads="1"/>
            </p:cNvSpPr>
            <p:nvPr/>
          </p:nvSpPr>
          <p:spPr bwMode="auto">
            <a:xfrm>
              <a:off x="3552" y="2016"/>
              <a:ext cx="622"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Batting-av</a:t>
              </a:r>
            </a:p>
          </p:txBody>
        </p:sp>
        <p:sp>
          <p:nvSpPr>
            <p:cNvPr id="26651" name="Rectangle 21">
              <a:extLst>
                <a:ext uri="{FF2B5EF4-FFF2-40B4-BE49-F238E27FC236}">
                  <a16:creationId xmlns:a16="http://schemas.microsoft.com/office/drawing/2014/main" id="{20B406E2-FF29-4499-B312-397E3CF102F5}"/>
                </a:ext>
              </a:extLst>
            </p:cNvPr>
            <p:cNvSpPr>
              <a:spLocks noChangeArrowheads="1"/>
            </p:cNvSpPr>
            <p:nvPr/>
          </p:nvSpPr>
          <p:spPr bwMode="auto">
            <a:xfrm>
              <a:off x="3984" y="2160"/>
              <a:ext cx="768" cy="192"/>
            </a:xfrm>
            <a:prstGeom prst="rect">
              <a:avLst/>
            </a:prstGeom>
            <a:noFill/>
            <a:ln w="936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defTabSz="449263" eaLnBrk="0" hangingPunct="0">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Times New Roman" panose="02020603050405020304" pitchFamily="18" charset="0"/>
                <a:buNone/>
              </a:pPr>
              <a:endParaRPr lang="en-US" altLang="en-US" sz="2400">
                <a:solidFill>
                  <a:srgbClr val="A50021"/>
                </a:solidFill>
              </a:endParaRPr>
            </a:p>
          </p:txBody>
        </p:sp>
        <p:sp>
          <p:nvSpPr>
            <p:cNvPr id="26652" name="Text Box 16">
              <a:extLst>
                <a:ext uri="{FF2B5EF4-FFF2-40B4-BE49-F238E27FC236}">
                  <a16:creationId xmlns:a16="http://schemas.microsoft.com/office/drawing/2014/main" id="{E3E51524-D387-4804-8110-23E9FE344B7D}"/>
                </a:ext>
              </a:extLst>
            </p:cNvPr>
            <p:cNvSpPr txBox="1">
              <a:spLocks noChangeArrowheads="1"/>
            </p:cNvSpPr>
            <p:nvPr/>
          </p:nvSpPr>
          <p:spPr bwMode="auto">
            <a:xfrm>
              <a:off x="4176" y="2160"/>
              <a:ext cx="334" cy="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buClr>
                  <a:srgbClr val="FFFFFF"/>
                </a:buClr>
                <a:buSzPct val="100000"/>
                <a:buFont typeface="Arial" panose="020B0604020202020204" pitchFamily="34" charset="0"/>
                <a:buNone/>
              </a:pPr>
              <a:r>
                <a:rPr lang="en-GB" altLang="en-US" sz="1400">
                  <a:solidFill>
                    <a:srgbClr val="A50021"/>
                  </a:solidFill>
                  <a:latin typeface="Arial" panose="020B0604020202020204" pitchFamily="34" charset="0"/>
                </a:rPr>
                <a:t>50.0</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DA002FAD-EF0E-4655-B7D1-2F9E0EF61163}"/>
              </a:ext>
            </a:extLst>
          </p:cNvPr>
          <p:cNvSpPr>
            <a:spLocks noGrp="1" noChangeArrowheads="1"/>
          </p:cNvSpPr>
          <p:nvPr>
            <p:ph type="body" idx="1"/>
          </p:nvPr>
        </p:nvSpPr>
        <p:spPr>
          <a:xfrm>
            <a:off x="1378226" y="543339"/>
            <a:ext cx="8451574" cy="1437861"/>
          </a:xfrm>
        </p:spPr>
        <p:txBody>
          <a:bodyPr/>
          <a:lstStyle/>
          <a:p>
            <a:pPr marL="457200" indent="-457200">
              <a:lnSpc>
                <a:spcPct val="80000"/>
              </a:lnSpc>
              <a:buClr>
                <a:schemeClr val="tx1"/>
              </a:buClr>
              <a:buNone/>
              <a:defRPr/>
            </a:pPr>
            <a:r>
              <a:rPr lang="en-US" dirty="0">
                <a:sym typeface="Wingdings" pitchFamily="2" charset="2"/>
              </a:rPr>
              <a:t>	4. Frames . </a:t>
            </a:r>
            <a:r>
              <a:rPr lang="en-US" sz="1800" dirty="0">
                <a:sym typeface="Wingdings" pitchFamily="2" charset="2"/>
              </a:rPr>
              <a:t>By Marvin Minsky in 1970. </a:t>
            </a:r>
          </a:p>
          <a:p>
            <a:pPr marL="457200" indent="-457200">
              <a:lnSpc>
                <a:spcPct val="80000"/>
              </a:lnSpc>
              <a:buClr>
                <a:schemeClr val="tx1"/>
              </a:buClr>
              <a:buNone/>
              <a:defRPr/>
            </a:pPr>
            <a:r>
              <a:rPr lang="en-US" sz="1800" b="1" dirty="0">
                <a:effectLst>
                  <a:outerShdw blurRad="38100" dist="38100" dir="2700000" algn="tl">
                    <a:srgbClr val="FFFFFF"/>
                  </a:outerShdw>
                </a:effectLst>
                <a:sym typeface="Wingdings" pitchFamily="2" charset="2"/>
              </a:rPr>
              <a:t>	</a:t>
            </a:r>
            <a:r>
              <a:rPr lang="en-GB" sz="1800" dirty="0">
                <a:effectLst>
                  <a:outerShdw blurRad="38100" dist="38100" dir="2700000" algn="tl">
                    <a:srgbClr val="FFFFFF"/>
                  </a:outerShdw>
                </a:effectLst>
                <a:latin typeface="Arial" panose="020B0604020202020204" pitchFamily="34" charset="0"/>
                <a:cs typeface="Arial" panose="020B0604020202020204" pitchFamily="34" charset="0"/>
              </a:rPr>
              <a:t>A collection of attributes and associated values that describe some entity in</a:t>
            </a:r>
          </a:p>
          <a:p>
            <a:pPr marL="457200" indent="-457200">
              <a:lnSpc>
                <a:spcPct val="80000"/>
              </a:lnSpc>
              <a:buClr>
                <a:schemeClr val="tx1"/>
              </a:buClr>
              <a:buNone/>
              <a:defRPr/>
            </a:pPr>
            <a:r>
              <a:rPr lang="en-GB" sz="1800" dirty="0">
                <a:effectLst>
                  <a:outerShdw blurRad="38100" dist="38100" dir="2700000" algn="tl">
                    <a:srgbClr val="FFFFFF"/>
                  </a:outerShdw>
                </a:effectLst>
                <a:latin typeface="Arial" panose="020B0604020202020204" pitchFamily="34" charset="0"/>
                <a:cs typeface="Arial" panose="020B0604020202020204" pitchFamily="34" charset="0"/>
              </a:rPr>
              <a:t>	the world </a:t>
            </a:r>
            <a:r>
              <a:rPr lang="en-US" sz="1800" dirty="0">
                <a:latin typeface="Arial" panose="020B0604020202020204" pitchFamily="34" charset="0"/>
                <a:cs typeface="Arial" panose="020B0604020202020204" pitchFamily="34" charset="0"/>
                <a:sym typeface="Wingdings" pitchFamily="2" charset="2"/>
              </a:rPr>
              <a:t>permits the grouping of closely related knowledge.</a:t>
            </a:r>
          </a:p>
          <a:p>
            <a:pPr marL="457200" indent="-457200">
              <a:lnSpc>
                <a:spcPct val="80000"/>
              </a:lnSpc>
              <a:buClr>
                <a:schemeClr val="tx1"/>
              </a:buClr>
              <a:buNone/>
              <a:defRPr/>
            </a:pPr>
            <a:endParaRPr lang="en-US" sz="1800" b="1" dirty="0">
              <a:latin typeface="Arial" panose="020B0604020202020204" pitchFamily="34" charset="0"/>
              <a:cs typeface="Arial" panose="020B0604020202020204" pitchFamily="34" charset="0"/>
              <a:sym typeface="Wingdings" pitchFamily="2" charset="2"/>
            </a:endParaRPr>
          </a:p>
          <a:p>
            <a:pPr marL="457200" indent="-457200">
              <a:lnSpc>
                <a:spcPct val="80000"/>
              </a:lnSpc>
              <a:buClr>
                <a:schemeClr val="tx1"/>
              </a:buClr>
              <a:buNone/>
              <a:defRPr/>
            </a:pPr>
            <a:endParaRPr lang="en-US" b="1" dirty="0">
              <a:sym typeface="Wingdings" pitchFamily="2" charset="2"/>
            </a:endParaRPr>
          </a:p>
          <a:p>
            <a:pPr marL="457200" indent="-457200">
              <a:lnSpc>
                <a:spcPct val="80000"/>
              </a:lnSpc>
              <a:defRPr/>
            </a:pPr>
            <a:endParaRPr lang="en-US" dirty="0"/>
          </a:p>
        </p:txBody>
      </p:sp>
      <p:sp>
        <p:nvSpPr>
          <p:cNvPr id="28677" name="Text Box 4">
            <a:extLst>
              <a:ext uri="{FF2B5EF4-FFF2-40B4-BE49-F238E27FC236}">
                <a16:creationId xmlns:a16="http://schemas.microsoft.com/office/drawing/2014/main" id="{F20BCD8D-5FD9-4F38-8479-FAFFB91B24C2}"/>
              </a:ext>
            </a:extLst>
          </p:cNvPr>
          <p:cNvSpPr txBox="1">
            <a:spLocks noChangeArrowheads="1"/>
          </p:cNvSpPr>
          <p:nvPr/>
        </p:nvSpPr>
        <p:spPr bwMode="auto">
          <a:xfrm>
            <a:off x="3432313" y="2319130"/>
            <a:ext cx="5140187" cy="323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90000" tIns="46800" rIns="90000" bIns="46800">
            <a:spAutoFit/>
          </a:bodyP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Times New Roman" panose="02020603050405020304" pitchFamily="18" charset="0"/>
                <a:ea typeface="新細明體" panose="02020500000000000000" pitchFamily="18" charset="-120"/>
              </a:defRPr>
            </a:lvl9pPr>
          </a:lstStyle>
          <a:p>
            <a:pPr>
              <a:spcBef>
                <a:spcPts val="875"/>
              </a:spcBef>
              <a:buClr>
                <a:srgbClr val="FFFFFF"/>
              </a:buClr>
              <a:buSzPct val="100000"/>
            </a:pPr>
            <a:r>
              <a:rPr lang="en-GB" altLang="en-US" sz="1600" b="1" dirty="0">
                <a:solidFill>
                  <a:srgbClr val="A50021"/>
                </a:solidFill>
                <a:latin typeface="Arial" panose="020B0604020202020204" pitchFamily="34" charset="0"/>
              </a:rPr>
              <a:t>Wicket-keeper</a:t>
            </a:r>
          </a:p>
          <a:p>
            <a:pPr>
              <a:spcBef>
                <a:spcPts val="875"/>
              </a:spcBef>
              <a:buClr>
                <a:srgbClr val="FFFFFF"/>
              </a:buClr>
              <a:buSzPct val="100000"/>
            </a:pPr>
            <a:r>
              <a:rPr lang="en-GB" altLang="en-US" sz="1600" dirty="0">
                <a:solidFill>
                  <a:srgbClr val="A50021"/>
                </a:solidFill>
                <a:latin typeface="Arial" panose="020B0604020202020204" pitchFamily="34" charset="0"/>
              </a:rPr>
              <a:t>    </a:t>
            </a:r>
            <a:r>
              <a:rPr lang="en-GB" altLang="en-US" sz="1600" dirty="0" err="1">
                <a:solidFill>
                  <a:srgbClr val="A50021"/>
                </a:solidFill>
                <a:latin typeface="Arial" panose="020B0604020202020204" pitchFamily="34" charset="0"/>
              </a:rPr>
              <a:t>isa</a:t>
            </a:r>
            <a:r>
              <a:rPr lang="en-GB" altLang="en-US" sz="1600" dirty="0">
                <a:solidFill>
                  <a:srgbClr val="A50021"/>
                </a:solidFill>
                <a:latin typeface="Arial" panose="020B0604020202020204" pitchFamily="34" charset="0"/>
              </a:rPr>
              <a:t>:		Cricket player</a:t>
            </a:r>
          </a:p>
          <a:p>
            <a:pPr>
              <a:spcBef>
                <a:spcPts val="875"/>
              </a:spcBef>
              <a:buClr>
                <a:srgbClr val="FFFFFF"/>
              </a:buClr>
              <a:buSzPct val="100000"/>
            </a:pPr>
            <a:r>
              <a:rPr lang="en-GB" altLang="en-US" sz="1600" dirty="0">
                <a:solidFill>
                  <a:srgbClr val="A50021"/>
                </a:solidFill>
                <a:latin typeface="Arial" panose="020B0604020202020204" pitchFamily="34" charset="0"/>
              </a:rPr>
              <a:t>    *Batting-Av:</a:t>
            </a:r>
          </a:p>
          <a:p>
            <a:pPr>
              <a:spcBef>
                <a:spcPts val="875"/>
              </a:spcBef>
              <a:buClr>
                <a:srgbClr val="FFFFFF"/>
              </a:buClr>
              <a:buSzPct val="100000"/>
            </a:pPr>
            <a:endParaRPr lang="en-GB" altLang="en-US" sz="1600" dirty="0">
              <a:solidFill>
                <a:srgbClr val="A50021"/>
              </a:solidFill>
              <a:latin typeface="Arial" panose="020B0604020202020204" pitchFamily="34" charset="0"/>
            </a:endParaRPr>
          </a:p>
          <a:p>
            <a:pPr>
              <a:spcBef>
                <a:spcPts val="875"/>
              </a:spcBef>
              <a:buClr>
                <a:srgbClr val="FFFFFF"/>
              </a:buClr>
              <a:buSzPct val="100000"/>
            </a:pPr>
            <a:r>
              <a:rPr lang="en-GB" altLang="en-US" sz="1600" b="1" dirty="0" err="1">
                <a:solidFill>
                  <a:srgbClr val="A50021"/>
                </a:solidFill>
                <a:latin typeface="Arial" panose="020B0604020202020204" pitchFamily="34" charset="0"/>
              </a:rPr>
              <a:t>Dhoni</a:t>
            </a:r>
            <a:endParaRPr lang="en-GB" altLang="en-US" sz="1600" b="1" dirty="0">
              <a:solidFill>
                <a:srgbClr val="A50021"/>
              </a:solidFill>
              <a:latin typeface="Arial" panose="020B0604020202020204" pitchFamily="34" charset="0"/>
            </a:endParaRPr>
          </a:p>
          <a:p>
            <a:pPr>
              <a:spcBef>
                <a:spcPts val="875"/>
              </a:spcBef>
              <a:buClr>
                <a:srgbClr val="FFFFFF"/>
              </a:buClr>
              <a:buSzPct val="100000"/>
            </a:pPr>
            <a:r>
              <a:rPr lang="en-GB" altLang="en-US" sz="1600" dirty="0">
                <a:solidFill>
                  <a:srgbClr val="A50021"/>
                </a:solidFill>
                <a:latin typeface="Arial" panose="020B0604020202020204" pitchFamily="34" charset="0"/>
              </a:rPr>
              <a:t>    instance of	:Wicket-keeper</a:t>
            </a:r>
          </a:p>
          <a:p>
            <a:pPr>
              <a:spcBef>
                <a:spcPts val="875"/>
              </a:spcBef>
              <a:buClr>
                <a:srgbClr val="FFFFFF"/>
              </a:buClr>
              <a:buSzPct val="100000"/>
            </a:pPr>
            <a:r>
              <a:rPr lang="en-GB" altLang="en-US" sz="1600" dirty="0">
                <a:solidFill>
                  <a:srgbClr val="A50021"/>
                </a:solidFill>
                <a:latin typeface="Arial" panose="020B0604020202020204" pitchFamily="34" charset="0"/>
              </a:rPr>
              <a:t>    Batting-Ave :	50.0</a:t>
            </a:r>
          </a:p>
          <a:p>
            <a:pPr>
              <a:spcBef>
                <a:spcPts val="875"/>
              </a:spcBef>
              <a:buClr>
                <a:srgbClr val="FFFFFF"/>
              </a:buClr>
              <a:buSzPct val="100000"/>
            </a:pPr>
            <a:r>
              <a:rPr lang="en-GB" altLang="en-US" sz="1600" dirty="0">
                <a:solidFill>
                  <a:srgbClr val="A50021"/>
                </a:solidFill>
                <a:latin typeface="Arial" panose="020B0604020202020204" pitchFamily="34" charset="0"/>
              </a:rPr>
              <a:t>    team :		India</a:t>
            </a:r>
          </a:p>
          <a:p>
            <a:pPr>
              <a:spcBef>
                <a:spcPts val="875"/>
              </a:spcBef>
              <a:buClr>
                <a:srgbClr val="FFFFFF"/>
              </a:buClr>
              <a:buSzPct val="100000"/>
            </a:pPr>
            <a:r>
              <a:rPr lang="en-GB" altLang="en-US" sz="1600" dirty="0">
                <a:solidFill>
                  <a:srgbClr val="A50021"/>
                </a:solidFill>
                <a:latin typeface="Arial" panose="020B0604020202020204" pitchFamily="34"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1140821B-D823-48B6-A8C3-1770D40AAFA3}"/>
              </a:ext>
            </a:extLst>
          </p:cNvPr>
          <p:cNvSpPr>
            <a:spLocks noGrp="1" noChangeArrowheads="1"/>
          </p:cNvSpPr>
          <p:nvPr>
            <p:ph type="body" idx="1"/>
          </p:nvPr>
        </p:nvSpPr>
        <p:spPr>
          <a:xfrm>
            <a:off x="1444487" y="636105"/>
            <a:ext cx="9223513" cy="4651513"/>
          </a:xfrm>
        </p:spPr>
        <p:txBody>
          <a:bodyPr/>
          <a:lstStyle/>
          <a:p>
            <a:pPr marL="457200" indent="-457200">
              <a:lnSpc>
                <a:spcPct val="90000"/>
              </a:lnSpc>
              <a:buClr>
                <a:schemeClr val="tx1"/>
              </a:buClr>
              <a:buFontTx/>
              <a:buAutoNum type="arabicPeriod" startAt="5"/>
            </a:pPr>
            <a:r>
              <a:rPr lang="en-US" altLang="en-US" b="1" dirty="0">
                <a:sym typeface="Wingdings" panose="05000000000000000000" pitchFamily="2" charset="2"/>
              </a:rPr>
              <a:t>Fuzzy logic</a:t>
            </a:r>
            <a:r>
              <a:rPr lang="en-US" altLang="en-US" dirty="0">
                <a:sym typeface="Wingdings" panose="05000000000000000000" pitchFamily="2" charset="2"/>
              </a:rPr>
              <a:t> is generalization of predicate logic.</a:t>
            </a:r>
          </a:p>
          <a:p>
            <a:pPr marL="838200" lvl="1" indent="-381000">
              <a:lnSpc>
                <a:spcPct val="90000"/>
              </a:lnSpc>
              <a:buNone/>
            </a:pPr>
            <a:r>
              <a:rPr lang="en-US" altLang="en-US" sz="2000" dirty="0">
                <a:sym typeface="Wingdings" panose="05000000000000000000" pitchFamily="2" charset="2"/>
              </a:rPr>
              <a:t>Ex: In two valued logic, TALL(john)  true or false, but in fuzzy logic it may be partially true.</a:t>
            </a:r>
          </a:p>
          <a:p>
            <a:pPr marL="838200" lvl="1" indent="-381000">
              <a:lnSpc>
                <a:spcPct val="90000"/>
              </a:lnSpc>
              <a:buNone/>
            </a:pPr>
            <a:endParaRPr lang="en-US" altLang="en-US" sz="2000" dirty="0">
              <a:sym typeface="Wingdings" panose="05000000000000000000" pitchFamily="2" charset="2"/>
            </a:endParaRPr>
          </a:p>
          <a:p>
            <a:pPr marL="457200" indent="-457200">
              <a:lnSpc>
                <a:spcPct val="90000"/>
              </a:lnSpc>
              <a:buClr>
                <a:schemeClr val="tx1"/>
              </a:buClr>
              <a:buFontTx/>
              <a:buAutoNum type="arabicPeriod" startAt="5"/>
            </a:pPr>
            <a:r>
              <a:rPr lang="en-US" altLang="en-US" b="1" dirty="0">
                <a:sym typeface="Wingdings" panose="05000000000000000000" pitchFamily="2" charset="2"/>
              </a:rPr>
              <a:t>Modal logic</a:t>
            </a:r>
            <a:r>
              <a:rPr lang="en-US" altLang="en-US" dirty="0">
                <a:sym typeface="Wingdings" panose="05000000000000000000" pitchFamily="2" charset="2"/>
              </a:rPr>
              <a:t> permit conditions such as likely or possible.</a:t>
            </a:r>
          </a:p>
          <a:p>
            <a:pPr marL="457200" indent="-457200">
              <a:lnSpc>
                <a:spcPct val="90000"/>
              </a:lnSpc>
              <a:buClr>
                <a:schemeClr val="tx1"/>
              </a:buClr>
              <a:buFontTx/>
              <a:buAutoNum type="arabicPeriod" startAt="5"/>
            </a:pPr>
            <a:endParaRPr lang="en-US" altLang="en-US" dirty="0">
              <a:sym typeface="Wingdings" panose="05000000000000000000" pitchFamily="2" charset="2"/>
            </a:endParaRPr>
          </a:p>
          <a:p>
            <a:pPr marL="457200" indent="-457200">
              <a:lnSpc>
                <a:spcPct val="90000"/>
              </a:lnSpc>
              <a:buClr>
                <a:schemeClr val="tx1"/>
              </a:buClr>
              <a:buFontTx/>
              <a:buAutoNum type="arabicPeriod" startAt="5"/>
            </a:pPr>
            <a:r>
              <a:rPr lang="en-US" altLang="en-US" b="1" dirty="0">
                <a:sym typeface="Wingdings" panose="05000000000000000000" pitchFamily="2" charset="2"/>
              </a:rPr>
              <a:t>Object oriented representations</a:t>
            </a:r>
            <a:r>
              <a:rPr lang="en-US" altLang="en-US" dirty="0">
                <a:sym typeface="Wingdings" panose="05000000000000000000" pitchFamily="2" charset="2"/>
              </a:rPr>
              <a:t> package an object together with its attributes and functions, </a:t>
            </a:r>
          </a:p>
          <a:p>
            <a:pPr marL="457200" indent="-457200">
              <a:lnSpc>
                <a:spcPct val="90000"/>
              </a:lnSpc>
              <a:buClr>
                <a:schemeClr val="tx1"/>
              </a:buClr>
              <a:buFontTx/>
              <a:buAutoNum type="arabicPeriod" startAt="5"/>
            </a:pPr>
            <a:r>
              <a:rPr lang="en-US" altLang="en-US" dirty="0">
                <a:sym typeface="Wingdings" panose="05000000000000000000" pitchFamily="2" charset="2"/>
              </a:rPr>
              <a:t>Another representation is </a:t>
            </a:r>
            <a:r>
              <a:rPr lang="en-US" altLang="en-US" b="1" dirty="0">
                <a:sym typeface="Wingdings" panose="05000000000000000000" pitchFamily="2" charset="2"/>
              </a:rPr>
              <a:t>uncertainty</a:t>
            </a:r>
            <a:r>
              <a:rPr lang="en-US" altLang="en-US" dirty="0">
                <a:sym typeface="Wingdings" panose="05000000000000000000" pitchFamily="2" charset="2"/>
              </a:rPr>
              <a:t>  not all knowledge known with certainty and they may be contradictory or incomplete still able to reason and make decisions</a:t>
            </a:r>
          </a:p>
          <a:p>
            <a:pPr marL="457200" indent="-457200">
              <a:lnSpc>
                <a:spcPct val="90000"/>
              </a:lnSpc>
              <a:buClr>
                <a:schemeClr val="tx1"/>
              </a:buClr>
              <a:buFontTx/>
              <a:buAutoNum type="arabicPeriod" startAt="5"/>
            </a:pPr>
            <a:endParaRPr lang="en-US" altLang="en-US" dirty="0"/>
          </a:p>
          <a:p>
            <a:pPr marL="457200" indent="-457200">
              <a:lnSpc>
                <a:spcPct val="90000"/>
              </a:lnSpc>
              <a:buClr>
                <a:schemeClr val="tx1"/>
              </a:buClr>
              <a:buFontTx/>
              <a:buAutoNum type="arabicPeriod" startAt="5"/>
            </a:pP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431074"/>
            <a:ext cx="10881359" cy="5473336"/>
          </a:xfrm>
        </p:spPr>
        <p:txBody>
          <a:bodyPr/>
          <a:lstStyle/>
          <a:p>
            <a:pPr algn="ctr">
              <a:buNone/>
            </a:pPr>
            <a:r>
              <a:rPr lang="en-IN" b="1" u="sng" dirty="0"/>
              <a:t>Knowledge Based Systems</a:t>
            </a:r>
          </a:p>
          <a:p>
            <a:r>
              <a:rPr lang="en-IN" dirty="0"/>
              <a:t>Knowledge-based systems get their power from the expert knowledge that has been coded into facts, rules, heuristics and procedures. </a:t>
            </a:r>
          </a:p>
          <a:p>
            <a:r>
              <a:rPr lang="en-IN" dirty="0"/>
              <a:t>The knowledge is stored in a knowledge base separate from the control and </a:t>
            </a:r>
            <a:r>
              <a:rPr lang="en-IN" dirty="0" err="1"/>
              <a:t>inferencing</a:t>
            </a:r>
            <a:r>
              <a:rPr lang="en-IN" dirty="0"/>
              <a:t> components. </a:t>
            </a:r>
          </a:p>
          <a:p>
            <a:r>
              <a:rPr lang="en-IN" dirty="0"/>
              <a:t>This makes it possible to add new knowledge or refine existing knowledge without recompiling the control and </a:t>
            </a:r>
            <a:r>
              <a:rPr lang="en-IN" dirty="0" err="1"/>
              <a:t>inferencing</a:t>
            </a:r>
            <a:r>
              <a:rPr lang="en-IN" dirty="0"/>
              <a:t> programs. </a:t>
            </a:r>
          </a:p>
          <a:p>
            <a:r>
              <a:rPr lang="en-IN" dirty="0"/>
              <a:t>This greatly simplifies the construction and maintenance of knowledge-based systems.</a:t>
            </a:r>
          </a:p>
          <a:p>
            <a:endParaRPr lang="en-IN"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731508" y="3905113"/>
            <a:ext cx="7373303" cy="1907858"/>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404949"/>
            <a:ext cx="11443062" cy="5434148"/>
          </a:xfrm>
        </p:spPr>
        <p:txBody>
          <a:bodyPr/>
          <a:lstStyle/>
          <a:p>
            <a:pPr>
              <a:buNone/>
            </a:pPr>
            <a:r>
              <a:rPr lang="en-IN" b="1" u="sng" dirty="0"/>
              <a:t>Knowledge organization:</a:t>
            </a:r>
            <a:endParaRPr lang="en-IN" dirty="0"/>
          </a:p>
          <a:p>
            <a:r>
              <a:rPr lang="en-IN" dirty="0"/>
              <a:t>The organization of knowledge in memory is key to efficient processing. </a:t>
            </a:r>
          </a:p>
          <a:p>
            <a:r>
              <a:rPr lang="en-IN" dirty="0"/>
              <a:t>Knowledge based systems may require tens of thousands of facts and rules to perform their intended tasks. It is essential then that the appropriate facts and rules be easy to locate and retrieve. </a:t>
            </a:r>
          </a:p>
          <a:p>
            <a:r>
              <a:rPr lang="en-IN" dirty="0"/>
              <a:t>Otherwise, much time will be wasted in searching and testing large numbers of items in memory. </a:t>
            </a:r>
          </a:p>
          <a:p>
            <a:r>
              <a:rPr lang="en-IN" dirty="0"/>
              <a:t>Knowledge can be organized in memory for easy access by a method known as indexing. It amounts to grouping the knowledge in a way that key words can be used to access the group. </a:t>
            </a:r>
          </a:p>
          <a:p>
            <a:r>
              <a:rPr lang="en-IN" dirty="0"/>
              <a:t>The key word “point” to the knowledge groups. </a:t>
            </a:r>
          </a:p>
          <a:p>
            <a:r>
              <a:rPr lang="en-IN" dirty="0"/>
              <a:t>As a result, the search for some specific chunk of knowledge is limited to the group only, a fraction of the knowledge base rather than the whole memory. </a:t>
            </a:r>
          </a:p>
          <a:p>
            <a:r>
              <a:rPr lang="en-IN" dirty="0"/>
              <a:t>The choice of representation can simplify the organization and access operations.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10"/>
          <p:cNvSpPr>
            <a:spLocks noGrp="1" noChangeArrowheads="1"/>
          </p:cNvSpPr>
          <p:nvPr>
            <p:ph type="title"/>
          </p:nvPr>
        </p:nvSpPr>
        <p:spPr>
          <a:xfrm>
            <a:off x="3103564" y="228600"/>
            <a:ext cx="7564437" cy="1143000"/>
          </a:xfrm>
          <a:noFill/>
        </p:spPr>
        <p:txBody>
          <a:bodyPr>
            <a:normAutofit/>
          </a:bodyPr>
          <a:lstStyle/>
          <a:p>
            <a:pPr eaLnBrk="1" hangingPunct="1"/>
            <a:r>
              <a:rPr lang="en-GB" altLang="en-US"/>
              <a:t>Definition and Importance of Knowledge</a:t>
            </a:r>
          </a:p>
        </p:txBody>
      </p:sp>
      <p:sp>
        <p:nvSpPr>
          <p:cNvPr id="6147" name="Text Box 6"/>
          <p:cNvSpPr txBox="1">
            <a:spLocks noChangeArrowheads="1"/>
          </p:cNvSpPr>
          <p:nvPr/>
        </p:nvSpPr>
        <p:spPr bwMode="auto">
          <a:xfrm>
            <a:off x="3103564" y="2819401"/>
            <a:ext cx="35814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ea typeface="新細明體" pitchFamily="18" charset="-120"/>
              </a:defRPr>
            </a:lvl1pPr>
            <a:lvl2pPr marL="742950" indent="-285750" eaLnBrk="0" hangingPunct="0">
              <a:defRPr sz="2000">
                <a:solidFill>
                  <a:schemeClr val="tx1"/>
                </a:solidFill>
                <a:latin typeface="Times New Roman" panose="02020603050405020304" pitchFamily="18" charset="0"/>
                <a:ea typeface="新細明體" pitchFamily="18" charset="-120"/>
              </a:defRPr>
            </a:lvl2pPr>
            <a:lvl3pPr marL="1143000" indent="-228600" eaLnBrk="0" hangingPunct="0">
              <a:defRPr sz="2000">
                <a:solidFill>
                  <a:schemeClr val="tx1"/>
                </a:solidFill>
                <a:latin typeface="Times New Roman" panose="02020603050405020304" pitchFamily="18" charset="0"/>
                <a:ea typeface="新細明體" pitchFamily="18" charset="-120"/>
              </a:defRPr>
            </a:lvl3pPr>
            <a:lvl4pPr marL="1600200" indent="-228600" eaLnBrk="0" hangingPunct="0">
              <a:defRPr sz="2000">
                <a:solidFill>
                  <a:schemeClr val="tx1"/>
                </a:solidFill>
                <a:latin typeface="Times New Roman" panose="02020603050405020304" pitchFamily="18" charset="0"/>
                <a:ea typeface="新細明體" pitchFamily="18" charset="-120"/>
              </a:defRPr>
            </a:lvl4pPr>
            <a:lvl5pPr marL="2057400" indent="-228600" eaLnBrk="0" hangingPunct="0">
              <a:defRPr sz="20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9pPr>
          </a:lstStyle>
          <a:p>
            <a:pPr eaLnBrk="1" hangingPunct="1">
              <a:spcBef>
                <a:spcPct val="20000"/>
              </a:spcBef>
            </a:pPr>
            <a:r>
              <a:rPr lang="en-US" altLang="en-US" b="1" dirty="0"/>
              <a:t>   In Biological organisms</a:t>
            </a:r>
          </a:p>
          <a:p>
            <a:pPr eaLnBrk="1" hangingPunct="1">
              <a:spcBef>
                <a:spcPct val="20000"/>
              </a:spcBef>
            </a:pPr>
            <a:r>
              <a:rPr lang="en-US" altLang="en-US" b="1" dirty="0"/>
              <a:t>Stored as complex structures of interconnected neurons</a:t>
            </a:r>
          </a:p>
          <a:p>
            <a:pPr eaLnBrk="1" hangingPunct="1">
              <a:spcBef>
                <a:spcPct val="20000"/>
              </a:spcBef>
            </a:pPr>
            <a:endParaRPr lang="en-US" altLang="en-US" b="1" dirty="0"/>
          </a:p>
          <a:p>
            <a:pPr eaLnBrk="1" hangingPunct="1">
              <a:spcBef>
                <a:spcPct val="20000"/>
              </a:spcBef>
            </a:pPr>
            <a:br>
              <a:rPr lang="en-US" altLang="en-US" b="1" dirty="0"/>
            </a:br>
            <a:endParaRPr lang="en-US" altLang="en-US" b="1" dirty="0">
              <a:cs typeface="Times New Roman" panose="02020603050405020304" pitchFamily="18" charset="0"/>
            </a:endParaRPr>
          </a:p>
          <a:p>
            <a:pPr eaLnBrk="1" hangingPunct="1">
              <a:spcBef>
                <a:spcPct val="20000"/>
              </a:spcBef>
            </a:pPr>
            <a:r>
              <a:rPr lang="en-US" altLang="en-US" b="1" dirty="0"/>
              <a:t>	</a:t>
            </a:r>
          </a:p>
        </p:txBody>
      </p:sp>
      <p:sp>
        <p:nvSpPr>
          <p:cNvPr id="6148" name="Text Box 7"/>
          <p:cNvSpPr txBox="1">
            <a:spLocks noChangeArrowheads="1"/>
          </p:cNvSpPr>
          <p:nvPr/>
        </p:nvSpPr>
        <p:spPr bwMode="auto">
          <a:xfrm>
            <a:off x="7239000" y="2819401"/>
            <a:ext cx="31242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ea typeface="新細明體" pitchFamily="18" charset="-120"/>
              </a:defRPr>
            </a:lvl1pPr>
            <a:lvl2pPr marL="742950" indent="-285750" eaLnBrk="0" hangingPunct="0">
              <a:defRPr sz="2000">
                <a:solidFill>
                  <a:schemeClr val="tx1"/>
                </a:solidFill>
                <a:latin typeface="Times New Roman" panose="02020603050405020304" pitchFamily="18" charset="0"/>
                <a:ea typeface="新細明體" pitchFamily="18" charset="-120"/>
              </a:defRPr>
            </a:lvl2pPr>
            <a:lvl3pPr marL="1143000" indent="-228600" eaLnBrk="0" hangingPunct="0">
              <a:defRPr sz="2000">
                <a:solidFill>
                  <a:schemeClr val="tx1"/>
                </a:solidFill>
                <a:latin typeface="Times New Roman" panose="02020603050405020304" pitchFamily="18" charset="0"/>
                <a:ea typeface="新細明體" pitchFamily="18" charset="-120"/>
              </a:defRPr>
            </a:lvl3pPr>
            <a:lvl4pPr marL="1600200" indent="-228600" eaLnBrk="0" hangingPunct="0">
              <a:defRPr sz="2000">
                <a:solidFill>
                  <a:schemeClr val="tx1"/>
                </a:solidFill>
                <a:latin typeface="Times New Roman" panose="02020603050405020304" pitchFamily="18" charset="0"/>
                <a:ea typeface="新細明體" pitchFamily="18" charset="-120"/>
              </a:defRPr>
            </a:lvl4pPr>
            <a:lvl5pPr marL="2057400" indent="-228600" eaLnBrk="0" hangingPunct="0">
              <a:defRPr sz="20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9pPr>
          </a:lstStyle>
          <a:p>
            <a:pPr eaLnBrk="1" hangingPunct="1"/>
            <a:r>
              <a:rPr lang="en-US" altLang="en-US" b="1" dirty="0"/>
              <a:t>    In Computers</a:t>
            </a:r>
          </a:p>
          <a:p>
            <a:pPr eaLnBrk="1" hangingPunct="1"/>
            <a:endParaRPr lang="en-US" altLang="en-US" b="1" dirty="0"/>
          </a:p>
          <a:p>
            <a:pPr eaLnBrk="1" hangingPunct="1"/>
            <a:endParaRPr lang="en-US" altLang="en-US" b="1" dirty="0"/>
          </a:p>
          <a:p>
            <a:pPr eaLnBrk="1" hangingPunct="1">
              <a:buFontTx/>
              <a:buChar char="•"/>
            </a:pPr>
            <a:r>
              <a:rPr lang="en-US" altLang="en-US" b="1" dirty="0"/>
              <a:t>Stored as symbolic structures  and in the form of magnetic spots and voltage states</a:t>
            </a:r>
          </a:p>
          <a:p>
            <a:pPr eaLnBrk="1" hangingPunct="1">
              <a:buFontTx/>
              <a:buChar char="•"/>
            </a:pPr>
            <a:endParaRPr lang="en-US" altLang="en-US" b="1" dirty="0"/>
          </a:p>
          <a:p>
            <a:pPr eaLnBrk="1" hangingPunct="1">
              <a:buFontTx/>
              <a:buChar char="•"/>
            </a:pPr>
            <a:endParaRPr lang="en-US" altLang="en-US" b="1" dirty="0"/>
          </a:p>
        </p:txBody>
      </p:sp>
      <p:sp>
        <p:nvSpPr>
          <p:cNvPr id="6149" name="Rectangle 8"/>
          <p:cNvSpPr>
            <a:spLocks noChangeArrowheads="1"/>
          </p:cNvSpPr>
          <p:nvPr/>
        </p:nvSpPr>
        <p:spPr bwMode="auto">
          <a:xfrm>
            <a:off x="5638800" y="1905000"/>
            <a:ext cx="179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ea typeface="新細明體" pitchFamily="18" charset="-120"/>
              </a:defRPr>
            </a:lvl1pPr>
            <a:lvl2pPr marL="742950" indent="-285750" eaLnBrk="0" hangingPunct="0">
              <a:defRPr sz="2000">
                <a:solidFill>
                  <a:schemeClr val="tx1"/>
                </a:solidFill>
                <a:latin typeface="Times New Roman" panose="02020603050405020304" pitchFamily="18" charset="0"/>
                <a:ea typeface="新細明體" pitchFamily="18" charset="-120"/>
              </a:defRPr>
            </a:lvl2pPr>
            <a:lvl3pPr marL="1143000" indent="-228600" eaLnBrk="0" hangingPunct="0">
              <a:defRPr sz="2000">
                <a:solidFill>
                  <a:schemeClr val="tx1"/>
                </a:solidFill>
                <a:latin typeface="Times New Roman" panose="02020603050405020304" pitchFamily="18" charset="0"/>
                <a:ea typeface="新細明體" pitchFamily="18" charset="-120"/>
              </a:defRPr>
            </a:lvl3pPr>
            <a:lvl4pPr marL="1600200" indent="-228600" eaLnBrk="0" hangingPunct="0">
              <a:defRPr sz="2000">
                <a:solidFill>
                  <a:schemeClr val="tx1"/>
                </a:solidFill>
                <a:latin typeface="Times New Roman" panose="02020603050405020304" pitchFamily="18" charset="0"/>
                <a:ea typeface="新細明體" pitchFamily="18" charset="-120"/>
              </a:defRPr>
            </a:lvl4pPr>
            <a:lvl5pPr marL="2057400" indent="-228600" eaLnBrk="0" hangingPunct="0">
              <a:defRPr sz="2000">
                <a:solidFill>
                  <a:schemeClr val="tx1"/>
                </a:solidFill>
                <a:latin typeface="Times New Roman" panose="02020603050405020304" pitchFamily="18" charset="0"/>
                <a:ea typeface="新細明體" pitchFamily="18" charset="-12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ea typeface="新細明體" pitchFamily="18" charset="-120"/>
              </a:defRPr>
            </a:lvl9pPr>
          </a:lstStyle>
          <a:p>
            <a:pPr eaLnBrk="1" hangingPunct="1"/>
            <a:r>
              <a:rPr lang="en-US" altLang="en-US" sz="2400" b="1"/>
              <a:t> Knowledge </a:t>
            </a:r>
          </a:p>
        </p:txBody>
      </p:sp>
      <p:pic>
        <p:nvPicPr>
          <p:cNvPr id="615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1903" y="4065896"/>
            <a:ext cx="24765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2530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235131"/>
            <a:ext cx="11625943" cy="5656217"/>
          </a:xfrm>
        </p:spPr>
        <p:txBody>
          <a:bodyPr/>
          <a:lstStyle/>
          <a:p>
            <a:pPr>
              <a:buNone/>
            </a:pPr>
            <a:r>
              <a:rPr lang="en-IN" b="1" u="sng" dirty="0"/>
              <a:t>Knowledge manipulation:</a:t>
            </a:r>
            <a:endParaRPr lang="en-IN" dirty="0"/>
          </a:p>
          <a:p>
            <a:r>
              <a:rPr lang="en-IN" dirty="0"/>
              <a:t>Decisions and actions in knowledge-based systems come from manipulation of the knowledge in specified ways. Typically, some form of input (from a user keyboard or sensors) will initiate a search for a goal or decision. </a:t>
            </a:r>
          </a:p>
          <a:p>
            <a:r>
              <a:rPr lang="en-IN" dirty="0"/>
              <a:t>This requires that known facts in the knowledge-base be located, compared (matched), and possibly altered in some way. </a:t>
            </a:r>
          </a:p>
          <a:p>
            <a:r>
              <a:rPr lang="en-IN" dirty="0"/>
              <a:t>This process may set up other sub goals and require further inputs and so on until a final solution is found. </a:t>
            </a:r>
          </a:p>
          <a:p>
            <a:r>
              <a:rPr lang="en-IN" dirty="0"/>
              <a:t>The manipulations are the computational equivalent of reasoning. This requires a form of inference or deduction, using the knowledge and inferring rules.</a:t>
            </a:r>
          </a:p>
          <a:p>
            <a:r>
              <a:rPr lang="en-IN" dirty="0"/>
              <a:t>All forms of reasoning require a certain amount of searching and matching. </a:t>
            </a:r>
          </a:p>
          <a:p>
            <a:r>
              <a:rPr lang="en-IN" dirty="0"/>
              <a:t>In fact, these two operations by far consume the greatest amount of computation time in AI systems. For this reason it is important to have techniques available that limit the amount of search and matching required to complete any given task.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457200"/>
            <a:ext cx="11416937" cy="5368834"/>
          </a:xfrm>
        </p:spPr>
        <p:txBody>
          <a:bodyPr/>
          <a:lstStyle/>
          <a:p>
            <a:r>
              <a:rPr lang="en-IN" b="1" u="sng" dirty="0"/>
              <a:t>Acquisition of knowledge:</a:t>
            </a:r>
            <a:endParaRPr lang="en-IN" dirty="0"/>
          </a:p>
          <a:p>
            <a:r>
              <a:rPr lang="en-IN" dirty="0"/>
              <a:t>One of the greatest bottlenecks in building knowledge-rich systems is the acquisition and validation of the knowledge. </a:t>
            </a:r>
          </a:p>
          <a:p>
            <a:r>
              <a:rPr lang="en-IN" dirty="0"/>
              <a:t>Knowledge can come from various sources, such as experts, textbooks, reports, technical articles, and the like. </a:t>
            </a:r>
          </a:p>
          <a:p>
            <a:r>
              <a:rPr lang="en-IN" dirty="0"/>
              <a:t>To be useful, the knowledge must be accurate, presented at the right level for encoding, complete in the sense that all essential facts and rules are included, free of inconsistencies, and so on. </a:t>
            </a:r>
          </a:p>
          <a:p>
            <a:r>
              <a:rPr lang="en-IN" dirty="0"/>
              <a:t>Eliciting facts, heuristics, procedures, and rules from an expert is a low, tedious process. </a:t>
            </a:r>
          </a:p>
          <a:p>
            <a:r>
              <a:rPr lang="en-IN" dirty="0"/>
              <a:t>Experience in building dozens of expert systems and other knowledge based systems over the past fifteen years has shown this to be the single most time-consuming and costly part of the building process. </a:t>
            </a:r>
          </a:p>
          <a:p>
            <a:r>
              <a:rPr lang="en-IN" dirty="0"/>
              <a:t>This has led to the development of some sophisticated acquisition tools, including a variety of intelligent editors, editors which provide much assistance to the knowledge engineers and system users.  </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6"/>
          <p:cNvSpPr>
            <a:spLocks noGrp="1" noChangeArrowheads="1"/>
          </p:cNvSpPr>
          <p:nvPr>
            <p:ph type="title"/>
          </p:nvPr>
        </p:nvSpPr>
        <p:spPr>
          <a:xfrm>
            <a:off x="1419306" y="279901"/>
            <a:ext cx="9603275" cy="1049235"/>
          </a:xfrm>
          <a:noFill/>
        </p:spPr>
        <p:txBody>
          <a:bodyPr/>
          <a:lstStyle/>
          <a:p>
            <a:pPr eaLnBrk="1" hangingPunct="1"/>
            <a:r>
              <a:rPr lang="en-GB" altLang="en-US" dirty="0"/>
              <a:t>Definition and Importance of Knowledge</a:t>
            </a:r>
          </a:p>
        </p:txBody>
      </p:sp>
      <p:sp>
        <p:nvSpPr>
          <p:cNvPr id="223235" name="Rectangle 3"/>
          <p:cNvSpPr>
            <a:spLocks noGrp="1" noChangeArrowheads="1"/>
          </p:cNvSpPr>
          <p:nvPr>
            <p:ph idx="1"/>
          </p:nvPr>
        </p:nvSpPr>
        <p:spPr>
          <a:xfrm>
            <a:off x="2165873" y="1329136"/>
            <a:ext cx="7620000" cy="4648200"/>
          </a:xfrm>
        </p:spPr>
        <p:txBody>
          <a:bodyPr/>
          <a:lstStyle/>
          <a:p>
            <a:pPr eaLnBrk="1" hangingPunct="1"/>
            <a:r>
              <a:rPr lang="en-US" altLang="en-US" sz="2400" b="1" dirty="0"/>
              <a:t>Common way to represent  knowledge external to computer and human is In the form of written  language</a:t>
            </a:r>
          </a:p>
          <a:p>
            <a:pPr eaLnBrk="1" hangingPunct="1"/>
            <a:r>
              <a:rPr lang="en-US" altLang="en-US" sz="2400" b="1" dirty="0"/>
              <a:t>Examples: </a:t>
            </a:r>
          </a:p>
          <a:p>
            <a:pPr lvl="1" eaLnBrk="1" hangingPunct="1"/>
            <a:r>
              <a:rPr lang="en-US" altLang="en-US" b="1" dirty="0"/>
              <a:t>Joe is tall  </a:t>
            </a:r>
            <a:r>
              <a:rPr lang="en-US" altLang="en-US" b="1" dirty="0">
                <a:sym typeface="Wingdings" panose="05000000000000000000" pitchFamily="2" charset="2"/>
              </a:rPr>
              <a:t> Expresses a simple fact, attribute possessed by a person</a:t>
            </a:r>
          </a:p>
          <a:p>
            <a:pPr lvl="1" eaLnBrk="1" hangingPunct="1"/>
            <a:r>
              <a:rPr lang="en-US" altLang="en-US" b="1" dirty="0"/>
              <a:t>Bill hates sue </a:t>
            </a:r>
            <a:r>
              <a:rPr lang="en-US" altLang="en-US" b="1" dirty="0">
                <a:sym typeface="Wingdings" panose="05000000000000000000" pitchFamily="2" charset="2"/>
              </a:rPr>
              <a:t>Expresses a binary relation between two persons</a:t>
            </a:r>
          </a:p>
          <a:p>
            <a:pPr lvl="1" eaLnBrk="1" hangingPunct="1"/>
            <a:r>
              <a:rPr lang="en-US" altLang="en-US" b="1" dirty="0"/>
              <a:t>Sam has learned to use recursion in programming languages.</a:t>
            </a:r>
            <a:r>
              <a:rPr lang="en-US" altLang="en-US" b="1" dirty="0">
                <a:sym typeface="Wingdings" panose="05000000000000000000" pitchFamily="2" charset="2"/>
              </a:rPr>
              <a:t> Expresses relation between a person and programming language</a:t>
            </a:r>
            <a:endParaRPr lang="en-US" altLang="en-US" b="1" dirty="0"/>
          </a:p>
        </p:txBody>
      </p:sp>
    </p:spTree>
    <p:extLst>
      <p:ext uri="{BB962C8B-B14F-4D97-AF65-F5344CB8AC3E}">
        <p14:creationId xmlns:p14="http://schemas.microsoft.com/office/powerpoint/2010/main" val="183233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animEffect transition="in" filter="slide(fromBottom)">
                                      <p:cBhvr>
                                        <p:cTn id="7" dur="500"/>
                                        <p:tgtEl>
                                          <p:spTgt spid="22323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23235">
                                            <p:txEl>
                                              <p:pRg st="1" end="1"/>
                                            </p:txEl>
                                          </p:spTgt>
                                        </p:tgtEl>
                                        <p:attrNameLst>
                                          <p:attrName>style.visibility</p:attrName>
                                        </p:attrNameLst>
                                      </p:cBhvr>
                                      <p:to>
                                        <p:strVal val="visible"/>
                                      </p:to>
                                    </p:set>
                                    <p:animEffect transition="in" filter="slide(fromBottom)">
                                      <p:cBhvr>
                                        <p:cTn id="10" dur="500"/>
                                        <p:tgtEl>
                                          <p:spTgt spid="2232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nodeType="clickEffect">
                                  <p:stCondLst>
                                    <p:cond delay="0"/>
                                  </p:stCondLst>
                                  <p:childTnLst>
                                    <p:set>
                                      <p:cBhvr>
                                        <p:cTn id="14" dur="1" fill="hold">
                                          <p:stCondLst>
                                            <p:cond delay="0"/>
                                          </p:stCondLst>
                                        </p:cTn>
                                        <p:tgtEl>
                                          <p:spTgt spid="223235">
                                            <p:txEl>
                                              <p:pRg st="2" end="2"/>
                                            </p:txEl>
                                          </p:spTgt>
                                        </p:tgtEl>
                                        <p:attrNameLst>
                                          <p:attrName>style.visibility</p:attrName>
                                        </p:attrNameLst>
                                      </p:cBhvr>
                                      <p:to>
                                        <p:strVal val="visible"/>
                                      </p:to>
                                    </p:set>
                                    <p:animEffect transition="in" filter="slide(fromBottom)">
                                      <p:cBhvr>
                                        <p:cTn id="15" dur="500"/>
                                        <p:tgtEl>
                                          <p:spTgt spid="223235">
                                            <p:txEl>
                                              <p:pRg st="2" end="2"/>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223235">
                                            <p:txEl>
                                              <p:pRg st="3" end="3"/>
                                            </p:txEl>
                                          </p:spTgt>
                                        </p:tgtEl>
                                        <p:attrNameLst>
                                          <p:attrName>style.visibility</p:attrName>
                                        </p:attrNameLst>
                                      </p:cBhvr>
                                      <p:to>
                                        <p:strVal val="visible"/>
                                      </p:to>
                                    </p:set>
                                    <p:animEffect transition="in" filter="slide(fromBottom)">
                                      <p:cBhvr>
                                        <p:cTn id="18" dur="500"/>
                                        <p:tgtEl>
                                          <p:spTgt spid="223235">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223235">
                                            <p:txEl>
                                              <p:pRg st="4" end="4"/>
                                            </p:txEl>
                                          </p:spTgt>
                                        </p:tgtEl>
                                        <p:attrNameLst>
                                          <p:attrName>style.visibility</p:attrName>
                                        </p:attrNameLst>
                                      </p:cBhvr>
                                      <p:to>
                                        <p:strVal val="visible"/>
                                      </p:to>
                                    </p:set>
                                    <p:animEffect transition="in" filter="slide(fromBottom)">
                                      <p:cBhvr>
                                        <p:cTn id="21" dur="500"/>
                                        <p:tgtEl>
                                          <p:spTgt spid="223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6"/>
          <p:cNvSpPr>
            <a:spLocks noGrp="1" noChangeArrowheads="1"/>
          </p:cNvSpPr>
          <p:nvPr>
            <p:ph type="title"/>
          </p:nvPr>
        </p:nvSpPr>
        <p:spPr>
          <a:xfrm>
            <a:off x="1322488" y="212849"/>
            <a:ext cx="9603275" cy="766097"/>
          </a:xfrm>
          <a:noFill/>
        </p:spPr>
        <p:txBody>
          <a:bodyPr/>
          <a:lstStyle/>
          <a:p>
            <a:pPr eaLnBrk="1" hangingPunct="1"/>
            <a:r>
              <a:rPr lang="en-GB" altLang="en-US" dirty="0"/>
              <a:t>Definition and Importance of Knowledge</a:t>
            </a:r>
          </a:p>
        </p:txBody>
      </p:sp>
      <p:sp>
        <p:nvSpPr>
          <p:cNvPr id="224259" name="Rectangle 3"/>
          <p:cNvSpPr>
            <a:spLocks noGrp="1" noChangeArrowheads="1"/>
          </p:cNvSpPr>
          <p:nvPr>
            <p:ph idx="1"/>
          </p:nvPr>
        </p:nvSpPr>
        <p:spPr>
          <a:xfrm>
            <a:off x="2454536" y="978946"/>
            <a:ext cx="7772400" cy="4953000"/>
          </a:xfrm>
        </p:spPr>
        <p:txBody>
          <a:bodyPr>
            <a:normAutofit lnSpcReduction="10000"/>
          </a:bodyPr>
          <a:lstStyle/>
          <a:p>
            <a:pPr eaLnBrk="1" hangingPunct="1">
              <a:lnSpc>
                <a:spcPct val="90000"/>
              </a:lnSpc>
              <a:buFont typeface="Wingdings" panose="05000000000000000000" pitchFamily="2" charset="2"/>
              <a:buNone/>
            </a:pPr>
            <a:r>
              <a:rPr lang="en-US" altLang="en-US" sz="2400" b="1" u="sng" dirty="0"/>
              <a:t>Procedural , declarative knowledge and </a:t>
            </a:r>
            <a:r>
              <a:rPr lang="en-US" altLang="en-US" sz="2400" b="1" u="sng" dirty="0">
                <a:sym typeface="Wingdings" panose="05000000000000000000" pitchFamily="2" charset="2"/>
              </a:rPr>
              <a:t>heuristic knowledge </a:t>
            </a:r>
            <a:endParaRPr lang="en-US" altLang="en-US" sz="2400" b="1" u="sng" dirty="0"/>
          </a:p>
          <a:p>
            <a:pPr eaLnBrk="1" hangingPunct="1">
              <a:lnSpc>
                <a:spcPct val="90000"/>
              </a:lnSpc>
              <a:buFont typeface="Wingdings" panose="05000000000000000000" pitchFamily="2" charset="2"/>
              <a:buNone/>
            </a:pPr>
            <a:endParaRPr lang="en-US" altLang="en-US" sz="2400" b="1" u="sng" dirty="0"/>
          </a:p>
          <a:p>
            <a:pPr eaLnBrk="1" hangingPunct="1">
              <a:lnSpc>
                <a:spcPct val="90000"/>
              </a:lnSpc>
              <a:buFont typeface="Wingdings" panose="05000000000000000000" pitchFamily="2" charset="2"/>
              <a:buNone/>
            </a:pPr>
            <a:r>
              <a:rPr lang="en-US" altLang="en-US" sz="2400" b="1" dirty="0"/>
              <a:t>Procedural </a:t>
            </a:r>
            <a:r>
              <a:rPr lang="en-US" altLang="en-US" sz="2400" b="1" dirty="0">
                <a:sym typeface="Wingdings" panose="05000000000000000000" pitchFamily="2" charset="2"/>
              </a:rPr>
              <a:t> compiled knowledge related to performance of some task. Ex: steps used to solve an algebraic equation.</a:t>
            </a:r>
          </a:p>
          <a:p>
            <a:pPr eaLnBrk="1" hangingPunct="1">
              <a:lnSpc>
                <a:spcPct val="90000"/>
              </a:lnSpc>
              <a:buFont typeface="Wingdings" panose="05000000000000000000" pitchFamily="2" charset="2"/>
              <a:buNone/>
            </a:pPr>
            <a:endParaRPr lang="en-US" altLang="en-US" sz="2400" b="1" dirty="0">
              <a:sym typeface="Wingdings" panose="05000000000000000000" pitchFamily="2" charset="2"/>
            </a:endParaRPr>
          </a:p>
          <a:p>
            <a:pPr eaLnBrk="1" hangingPunct="1">
              <a:lnSpc>
                <a:spcPct val="90000"/>
              </a:lnSpc>
              <a:buFont typeface="Wingdings" panose="05000000000000000000" pitchFamily="2" charset="2"/>
              <a:buNone/>
            </a:pPr>
            <a:r>
              <a:rPr lang="en-US" altLang="en-US" sz="2400" b="1" dirty="0"/>
              <a:t>Declarative </a:t>
            </a:r>
            <a:r>
              <a:rPr lang="en-US" altLang="en-US" sz="2400" b="1" dirty="0">
                <a:sym typeface="Wingdings" panose="05000000000000000000" pitchFamily="2" charset="2"/>
              </a:rPr>
              <a:t> passive knowledge expressed as statements of facts about the world. Ex: personal data in database.</a:t>
            </a:r>
          </a:p>
          <a:p>
            <a:pPr eaLnBrk="1" hangingPunct="1">
              <a:lnSpc>
                <a:spcPct val="90000"/>
              </a:lnSpc>
              <a:buFont typeface="Wingdings" panose="05000000000000000000" pitchFamily="2" charset="2"/>
              <a:buNone/>
            </a:pPr>
            <a:endParaRPr lang="en-US" altLang="en-US" sz="2400" b="1" dirty="0">
              <a:sym typeface="Wingdings" panose="05000000000000000000" pitchFamily="2" charset="2"/>
            </a:endParaRPr>
          </a:p>
          <a:p>
            <a:pPr eaLnBrk="1" hangingPunct="1">
              <a:lnSpc>
                <a:spcPct val="90000"/>
              </a:lnSpc>
              <a:buFont typeface="Wingdings" panose="05000000000000000000" pitchFamily="2" charset="2"/>
              <a:buNone/>
            </a:pPr>
            <a:r>
              <a:rPr lang="en-US" altLang="en-US" sz="2400" b="1" dirty="0">
                <a:sym typeface="Wingdings" panose="05000000000000000000" pitchFamily="2" charset="2"/>
              </a:rPr>
              <a:t>Heuristic knowledge  special type of knowledge used by humans to solve complex problems. Ex: locating a fault in a TV set</a:t>
            </a:r>
          </a:p>
          <a:p>
            <a:pPr eaLnBrk="1" hangingPunct="1">
              <a:lnSpc>
                <a:spcPct val="90000"/>
              </a:lnSpc>
              <a:buFont typeface="Wingdings" panose="05000000000000000000" pitchFamily="2" charset="2"/>
              <a:buNone/>
            </a:pPr>
            <a:endParaRPr lang="en-US" altLang="en-US" sz="2400" b="1" dirty="0"/>
          </a:p>
        </p:txBody>
      </p:sp>
    </p:spTree>
    <p:extLst>
      <p:ext uri="{BB962C8B-B14F-4D97-AF65-F5344CB8AC3E}">
        <p14:creationId xmlns:p14="http://schemas.microsoft.com/office/powerpoint/2010/main" val="2819055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slide(fromBottom)">
                                      <p:cBhvr>
                                        <p:cTn id="7" dur="500"/>
                                        <p:tgtEl>
                                          <p:spTgt spid="2242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4259">
                                            <p:txEl>
                                              <p:pRg st="2" end="2"/>
                                            </p:txEl>
                                          </p:spTgt>
                                        </p:tgtEl>
                                        <p:attrNameLst>
                                          <p:attrName>style.visibility</p:attrName>
                                        </p:attrNameLst>
                                      </p:cBhvr>
                                      <p:to>
                                        <p:strVal val="visible"/>
                                      </p:to>
                                    </p:set>
                                    <p:animEffect transition="in" filter="slide(fromBottom)">
                                      <p:cBhvr>
                                        <p:cTn id="12" dur="500"/>
                                        <p:tgtEl>
                                          <p:spTgt spid="2242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24259">
                                            <p:txEl>
                                              <p:pRg st="4" end="4"/>
                                            </p:txEl>
                                          </p:spTgt>
                                        </p:tgtEl>
                                        <p:attrNameLst>
                                          <p:attrName>style.visibility</p:attrName>
                                        </p:attrNameLst>
                                      </p:cBhvr>
                                      <p:to>
                                        <p:strVal val="visible"/>
                                      </p:to>
                                    </p:set>
                                    <p:animEffect transition="in" filter="slide(fromBottom)">
                                      <p:cBhvr>
                                        <p:cTn id="17" dur="500"/>
                                        <p:tgtEl>
                                          <p:spTgt spid="224259">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24259">
                                            <p:txEl>
                                              <p:pRg st="6" end="6"/>
                                            </p:txEl>
                                          </p:spTgt>
                                        </p:tgtEl>
                                        <p:attrNameLst>
                                          <p:attrName>style.visibility</p:attrName>
                                        </p:attrNameLst>
                                      </p:cBhvr>
                                      <p:to>
                                        <p:strVal val="visible"/>
                                      </p:to>
                                    </p:set>
                                    <p:animEffect transition="in" filter="slide(fromBottom)">
                                      <p:cBhvr>
                                        <p:cTn id="22" dur="500"/>
                                        <p:tgtEl>
                                          <p:spTgt spid="224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124200" y="304800"/>
            <a:ext cx="6934200" cy="990600"/>
          </a:xfrm>
          <a:noFill/>
        </p:spPr>
        <p:txBody>
          <a:bodyPr vert="horz" lIns="91440" tIns="45720" rIns="91440" bIns="45720" rtlCol="0" anchor="ctr">
            <a:normAutofit fontScale="90000"/>
          </a:bodyPr>
          <a:lstStyle/>
          <a:p>
            <a:pPr eaLnBrk="1" hangingPunct="1"/>
            <a:r>
              <a:rPr lang="en-GB" altLang="en-US" sz="4000"/>
              <a:t>Definition and Importance of Knowledge</a:t>
            </a:r>
          </a:p>
        </p:txBody>
      </p:sp>
      <p:sp>
        <p:nvSpPr>
          <p:cNvPr id="225283" name="Rectangle 3"/>
          <p:cNvSpPr>
            <a:spLocks noGrp="1" noChangeArrowheads="1"/>
          </p:cNvSpPr>
          <p:nvPr>
            <p:ph idx="1"/>
          </p:nvPr>
        </p:nvSpPr>
        <p:spPr>
          <a:xfrm>
            <a:off x="2895600" y="1981200"/>
            <a:ext cx="7772400" cy="4114800"/>
          </a:xfrm>
        </p:spPr>
        <p:txBody>
          <a:bodyPr/>
          <a:lstStyle/>
          <a:p>
            <a:pPr eaLnBrk="1" hangingPunct="1"/>
            <a:r>
              <a:rPr lang="en-US" altLang="en-US" sz="2400" b="1"/>
              <a:t>Knowledge is not data</a:t>
            </a:r>
          </a:p>
          <a:p>
            <a:pPr eaLnBrk="1" hangingPunct="1"/>
            <a:r>
              <a:rPr lang="en-US" altLang="en-US" sz="2400" b="1"/>
              <a:t>Example:</a:t>
            </a:r>
          </a:p>
          <a:p>
            <a:pPr lvl="1" eaLnBrk="1" hangingPunct="1"/>
            <a:r>
              <a:rPr lang="en-US" altLang="en-US" sz="2000" b="1"/>
              <a:t>Physician treating patient uses both knowledge and data.</a:t>
            </a:r>
          </a:p>
          <a:p>
            <a:pPr lvl="2" eaLnBrk="1" hangingPunct="1"/>
            <a:r>
              <a:rPr lang="en-US" altLang="en-US"/>
              <a:t>data</a:t>
            </a:r>
            <a:r>
              <a:rPr lang="en-US" altLang="en-US">
                <a:sym typeface="Wingdings" panose="05000000000000000000" pitchFamily="2" charset="2"/>
              </a:rPr>
              <a:t> patient’s record, prescriptions response to drugs etc.</a:t>
            </a:r>
          </a:p>
          <a:p>
            <a:pPr lvl="2" eaLnBrk="1" hangingPunct="1"/>
            <a:r>
              <a:rPr lang="en-US" altLang="en-US">
                <a:sym typeface="Wingdings" panose="05000000000000000000" pitchFamily="2" charset="2"/>
              </a:rPr>
              <a:t>Knowledge  what he has learned in medical school and practice  and  from journals consists of facts, belief etc.</a:t>
            </a:r>
          </a:p>
          <a:p>
            <a:pPr eaLnBrk="1" hangingPunct="1"/>
            <a:endParaRPr lang="en-US" altLang="en-US" sz="2400">
              <a:sym typeface="Wingdings" panose="05000000000000000000" pitchFamily="2" charset="2"/>
            </a:endParaRPr>
          </a:p>
          <a:p>
            <a:pPr eaLnBrk="1" hangingPunct="1"/>
            <a:r>
              <a:rPr lang="en-US" altLang="en-US" sz="2400" b="1"/>
              <a:t>But knowledge includes and requires the use of data</a:t>
            </a:r>
          </a:p>
        </p:txBody>
      </p:sp>
    </p:spTree>
    <p:extLst>
      <p:ext uri="{BB962C8B-B14F-4D97-AF65-F5344CB8AC3E}">
        <p14:creationId xmlns:p14="http://schemas.microsoft.com/office/powerpoint/2010/main" val="824690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5283">
                                            <p:txEl>
                                              <p:pRg st="0" end="0"/>
                                            </p:txEl>
                                          </p:spTgt>
                                        </p:tgtEl>
                                        <p:attrNameLst>
                                          <p:attrName>style.visibility</p:attrName>
                                        </p:attrNameLst>
                                      </p:cBhvr>
                                      <p:to>
                                        <p:strVal val="visible"/>
                                      </p:to>
                                    </p:set>
                                    <p:animEffect transition="in" filter="slide(fromBottom)">
                                      <p:cBhvr>
                                        <p:cTn id="7" dur="500"/>
                                        <p:tgtEl>
                                          <p:spTgt spid="225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5283">
                                            <p:txEl>
                                              <p:pRg st="1" end="1"/>
                                            </p:txEl>
                                          </p:spTgt>
                                        </p:tgtEl>
                                        <p:attrNameLst>
                                          <p:attrName>style.visibility</p:attrName>
                                        </p:attrNameLst>
                                      </p:cBhvr>
                                      <p:to>
                                        <p:strVal val="visible"/>
                                      </p:to>
                                    </p:set>
                                    <p:animEffect transition="in" filter="slide(fromBottom)">
                                      <p:cBhvr>
                                        <p:cTn id="12" dur="500"/>
                                        <p:tgtEl>
                                          <p:spTgt spid="22528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225283">
                                            <p:txEl>
                                              <p:pRg st="2" end="2"/>
                                            </p:txEl>
                                          </p:spTgt>
                                        </p:tgtEl>
                                        <p:attrNameLst>
                                          <p:attrName>style.visibility</p:attrName>
                                        </p:attrNameLst>
                                      </p:cBhvr>
                                      <p:to>
                                        <p:strVal val="visible"/>
                                      </p:to>
                                    </p:set>
                                    <p:animEffect transition="in" filter="slide(fromBottom)">
                                      <p:cBhvr>
                                        <p:cTn id="15" dur="500"/>
                                        <p:tgtEl>
                                          <p:spTgt spid="22528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5" presetClass="entr" presetSubtype="0" fill="hold" nodeType="clickEffect">
                                  <p:stCondLst>
                                    <p:cond delay="0"/>
                                  </p:stCondLst>
                                  <p:iterate type="lt">
                                    <p:tmPct val="10000"/>
                                  </p:iterate>
                                  <p:childTnLst>
                                    <p:set>
                                      <p:cBhvr>
                                        <p:cTn id="19" dur="1" fill="hold">
                                          <p:stCondLst>
                                            <p:cond delay="0"/>
                                          </p:stCondLst>
                                        </p:cTn>
                                        <p:tgtEl>
                                          <p:spTgt spid="225283">
                                            <p:txEl>
                                              <p:pRg st="3" end="3"/>
                                            </p:txEl>
                                          </p:spTgt>
                                        </p:tgtEl>
                                        <p:attrNameLst>
                                          <p:attrName>style.visibility</p:attrName>
                                        </p:attrNameLst>
                                      </p:cBhvr>
                                      <p:to>
                                        <p:strVal val="visible"/>
                                      </p:to>
                                    </p:set>
                                    <p:animEffect transition="in" filter="fade">
                                      <p:cBhvr>
                                        <p:cTn id="20" dur="500"/>
                                        <p:tgtEl>
                                          <p:spTgt spid="225283">
                                            <p:txEl>
                                              <p:pRg st="3" end="3"/>
                                            </p:txEl>
                                          </p:spTgt>
                                        </p:tgtEl>
                                      </p:cBhvr>
                                    </p:animEffect>
                                    <p:anim calcmode="lin" valueType="num">
                                      <p:cBhvr>
                                        <p:cTn id="21" dur="500" fill="hold"/>
                                        <p:tgtEl>
                                          <p:spTgt spid="225283">
                                            <p:txEl>
                                              <p:pRg st="3" end="3"/>
                                            </p:txEl>
                                          </p:spTgt>
                                        </p:tgtEl>
                                        <p:attrNameLst>
                                          <p:attrName>ppt_w</p:attrName>
                                        </p:attrNameLst>
                                      </p:cBhvr>
                                      <p:tavLst>
                                        <p:tav tm="0" fmla="#ppt_w*sin(2.5*pi*$)">
                                          <p:val>
                                            <p:fltVal val="0"/>
                                          </p:val>
                                        </p:tav>
                                        <p:tav tm="100000">
                                          <p:val>
                                            <p:fltVal val="1"/>
                                          </p:val>
                                        </p:tav>
                                      </p:tavLst>
                                    </p:anim>
                                    <p:anim calcmode="lin" valueType="num">
                                      <p:cBhvr>
                                        <p:cTn id="22" dur="500" fill="hold"/>
                                        <p:tgtEl>
                                          <p:spTgt spid="22528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5" presetClass="entr" presetSubtype="0" fill="hold" nodeType="clickEffect">
                                  <p:stCondLst>
                                    <p:cond delay="0"/>
                                  </p:stCondLst>
                                  <p:iterate type="lt">
                                    <p:tmPct val="10000"/>
                                  </p:iterate>
                                  <p:childTnLst>
                                    <p:set>
                                      <p:cBhvr>
                                        <p:cTn id="26" dur="1" fill="hold">
                                          <p:stCondLst>
                                            <p:cond delay="0"/>
                                          </p:stCondLst>
                                        </p:cTn>
                                        <p:tgtEl>
                                          <p:spTgt spid="225283">
                                            <p:txEl>
                                              <p:pRg st="4" end="4"/>
                                            </p:txEl>
                                          </p:spTgt>
                                        </p:tgtEl>
                                        <p:attrNameLst>
                                          <p:attrName>style.visibility</p:attrName>
                                        </p:attrNameLst>
                                      </p:cBhvr>
                                      <p:to>
                                        <p:strVal val="visible"/>
                                      </p:to>
                                    </p:set>
                                    <p:animEffect transition="in" filter="fade">
                                      <p:cBhvr>
                                        <p:cTn id="27" dur="500"/>
                                        <p:tgtEl>
                                          <p:spTgt spid="225283">
                                            <p:txEl>
                                              <p:pRg st="4" end="4"/>
                                            </p:txEl>
                                          </p:spTgt>
                                        </p:tgtEl>
                                      </p:cBhvr>
                                    </p:animEffect>
                                    <p:anim calcmode="lin" valueType="num">
                                      <p:cBhvr>
                                        <p:cTn id="28" dur="500" fill="hold"/>
                                        <p:tgtEl>
                                          <p:spTgt spid="225283">
                                            <p:txEl>
                                              <p:pRg st="4" end="4"/>
                                            </p:txEl>
                                          </p:spTgt>
                                        </p:tgtEl>
                                        <p:attrNameLst>
                                          <p:attrName>ppt_w</p:attrName>
                                        </p:attrNameLst>
                                      </p:cBhvr>
                                      <p:tavLst>
                                        <p:tav tm="0" fmla="#ppt_w*sin(2.5*pi*$)">
                                          <p:val>
                                            <p:fltVal val="0"/>
                                          </p:val>
                                        </p:tav>
                                        <p:tav tm="100000">
                                          <p:val>
                                            <p:fltVal val="1"/>
                                          </p:val>
                                        </p:tav>
                                      </p:tavLst>
                                    </p:anim>
                                    <p:anim calcmode="lin" valueType="num">
                                      <p:cBhvr>
                                        <p:cTn id="29" dur="500" fill="hold"/>
                                        <p:tgtEl>
                                          <p:spTgt spid="22528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7" presetClass="entr" presetSubtype="4" fill="hold" nodeType="clickEffect">
                                  <p:stCondLst>
                                    <p:cond delay="0"/>
                                  </p:stCondLst>
                                  <p:childTnLst>
                                    <p:set>
                                      <p:cBhvr>
                                        <p:cTn id="33" dur="1" fill="hold">
                                          <p:stCondLst>
                                            <p:cond delay="0"/>
                                          </p:stCondLst>
                                        </p:cTn>
                                        <p:tgtEl>
                                          <p:spTgt spid="225283">
                                            <p:txEl>
                                              <p:pRg st="6" end="6"/>
                                            </p:txEl>
                                          </p:spTgt>
                                        </p:tgtEl>
                                        <p:attrNameLst>
                                          <p:attrName>style.visibility</p:attrName>
                                        </p:attrNameLst>
                                      </p:cBhvr>
                                      <p:to>
                                        <p:strVal val="visible"/>
                                      </p:to>
                                    </p:set>
                                    <p:anim calcmode="lin" valueType="num">
                                      <p:cBhvr additive="base">
                                        <p:cTn id="34" dur="5000" fill="hold"/>
                                        <p:tgtEl>
                                          <p:spTgt spid="225283">
                                            <p:txEl>
                                              <p:pRg st="6" end="6"/>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2252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3124200" y="228600"/>
            <a:ext cx="7162800" cy="1143000"/>
          </a:xfrm>
          <a:noFill/>
        </p:spPr>
        <p:txBody>
          <a:bodyPr vert="horz" lIns="91440" tIns="45720" rIns="91440" bIns="45720" rtlCol="0" anchor="ctr">
            <a:normAutofit fontScale="90000"/>
          </a:bodyPr>
          <a:lstStyle/>
          <a:p>
            <a:pPr eaLnBrk="1" hangingPunct="1"/>
            <a:r>
              <a:rPr lang="en-GB" altLang="en-US" sz="4000"/>
              <a:t>Definition and Importance of Knowledge</a:t>
            </a:r>
          </a:p>
        </p:txBody>
      </p:sp>
      <p:sp>
        <p:nvSpPr>
          <p:cNvPr id="226307" name="Rectangle 3"/>
          <p:cNvSpPr>
            <a:spLocks noGrp="1" noChangeArrowheads="1"/>
          </p:cNvSpPr>
          <p:nvPr>
            <p:ph idx="1"/>
          </p:nvPr>
        </p:nvSpPr>
        <p:spPr>
          <a:xfrm>
            <a:off x="3048000" y="1905000"/>
            <a:ext cx="7620000" cy="4953000"/>
          </a:xfrm>
        </p:spPr>
        <p:txBody>
          <a:bodyPr>
            <a:normAutofit/>
          </a:bodyPr>
          <a:lstStyle/>
          <a:p>
            <a:pPr eaLnBrk="1" hangingPunct="1">
              <a:lnSpc>
                <a:spcPct val="80000"/>
              </a:lnSpc>
              <a:buFont typeface="Wingdings" panose="05000000000000000000" pitchFamily="2" charset="2"/>
              <a:buNone/>
            </a:pPr>
            <a:r>
              <a:rPr lang="en-US" altLang="en-US" sz="2400" b="1" dirty="0"/>
              <a:t>Distinction between knowledge, belief and hypothesis</a:t>
            </a:r>
          </a:p>
          <a:p>
            <a:pPr eaLnBrk="1" hangingPunct="1">
              <a:lnSpc>
                <a:spcPct val="80000"/>
              </a:lnSpc>
              <a:buFont typeface="Wingdings" panose="05000000000000000000" pitchFamily="2" charset="2"/>
              <a:buNone/>
            </a:pPr>
            <a:endParaRPr lang="en-US" altLang="en-US" sz="2400" b="1" dirty="0"/>
          </a:p>
          <a:p>
            <a:pPr eaLnBrk="1" hangingPunct="1">
              <a:lnSpc>
                <a:spcPct val="80000"/>
              </a:lnSpc>
            </a:pPr>
            <a:r>
              <a:rPr lang="en-US" altLang="en-US" sz="2400" b="1" dirty="0"/>
              <a:t>Belief </a:t>
            </a:r>
            <a:r>
              <a:rPr lang="en-US" altLang="en-US" sz="2400" b="1" dirty="0">
                <a:sym typeface="Wingdings" panose="05000000000000000000" pitchFamily="2" charset="2"/>
              </a:rPr>
              <a:t> Essentially any meaningful and coherent expression that can be represented. i.e. belief may be true or false</a:t>
            </a:r>
          </a:p>
          <a:p>
            <a:pPr eaLnBrk="1" hangingPunct="1">
              <a:lnSpc>
                <a:spcPct val="80000"/>
              </a:lnSpc>
            </a:pPr>
            <a:endParaRPr lang="en-US" altLang="en-US" sz="2400" b="1" dirty="0">
              <a:sym typeface="Wingdings" panose="05000000000000000000" pitchFamily="2" charset="2"/>
            </a:endParaRPr>
          </a:p>
          <a:p>
            <a:pPr eaLnBrk="1" hangingPunct="1">
              <a:lnSpc>
                <a:spcPct val="80000"/>
              </a:lnSpc>
            </a:pPr>
            <a:r>
              <a:rPr lang="en-US" altLang="en-US" sz="2400" b="1" dirty="0">
                <a:sym typeface="Wingdings" panose="05000000000000000000" pitchFamily="2" charset="2"/>
              </a:rPr>
              <a:t>Hypothesis Justified belief, which  is backed up with some evidence but it may still false.</a:t>
            </a:r>
          </a:p>
          <a:p>
            <a:pPr eaLnBrk="1" hangingPunct="1">
              <a:lnSpc>
                <a:spcPct val="80000"/>
              </a:lnSpc>
            </a:pPr>
            <a:endParaRPr lang="en-US" altLang="en-US" sz="2400" b="1" dirty="0">
              <a:sym typeface="Wingdings" panose="05000000000000000000" pitchFamily="2" charset="2"/>
            </a:endParaRPr>
          </a:p>
          <a:p>
            <a:pPr eaLnBrk="1" hangingPunct="1">
              <a:lnSpc>
                <a:spcPct val="80000"/>
              </a:lnSpc>
            </a:pPr>
            <a:r>
              <a:rPr lang="en-US" altLang="en-US" sz="2400" b="1" dirty="0">
                <a:sym typeface="Wingdings" panose="05000000000000000000" pitchFamily="2" charset="2"/>
              </a:rPr>
              <a:t>Knowledge   True justified belief.</a:t>
            </a:r>
          </a:p>
          <a:p>
            <a:pPr eaLnBrk="1" hangingPunct="1">
              <a:lnSpc>
                <a:spcPct val="80000"/>
              </a:lnSpc>
            </a:pPr>
            <a:endParaRPr lang="en-US" altLang="en-US" sz="2400" b="1" dirty="0">
              <a:sym typeface="Wingdings" panose="05000000000000000000" pitchFamily="2" charset="2"/>
            </a:endParaRPr>
          </a:p>
          <a:p>
            <a:pPr eaLnBrk="1" hangingPunct="1">
              <a:lnSpc>
                <a:spcPct val="80000"/>
              </a:lnSpc>
            </a:pPr>
            <a:endParaRPr lang="en-US" altLang="en-US" sz="2400" b="1" dirty="0"/>
          </a:p>
        </p:txBody>
      </p:sp>
    </p:spTree>
    <p:extLst>
      <p:ext uri="{BB962C8B-B14F-4D97-AF65-F5344CB8AC3E}">
        <p14:creationId xmlns:p14="http://schemas.microsoft.com/office/powerpoint/2010/main" val="3478869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26307">
                                            <p:txEl>
                                              <p:pRg st="0" end="0"/>
                                            </p:txEl>
                                          </p:spTgt>
                                        </p:tgtEl>
                                        <p:attrNameLst>
                                          <p:attrName>style.visibility</p:attrName>
                                        </p:attrNameLst>
                                      </p:cBhvr>
                                      <p:to>
                                        <p:strVal val="visible"/>
                                      </p:to>
                                    </p:set>
                                    <p:animEffect transition="in" filter="slide(fromBottom)">
                                      <p:cBhvr>
                                        <p:cTn id="7" dur="500"/>
                                        <p:tgtEl>
                                          <p:spTgt spid="226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26307">
                                            <p:txEl>
                                              <p:pRg st="2" end="2"/>
                                            </p:txEl>
                                          </p:spTgt>
                                        </p:tgtEl>
                                        <p:attrNameLst>
                                          <p:attrName>style.visibility</p:attrName>
                                        </p:attrNameLst>
                                      </p:cBhvr>
                                      <p:to>
                                        <p:strVal val="visible"/>
                                      </p:to>
                                    </p:set>
                                    <p:animEffect transition="in" filter="slide(fromBottom)">
                                      <p:cBhvr>
                                        <p:cTn id="12" dur="500"/>
                                        <p:tgtEl>
                                          <p:spTgt spid="2263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26307">
                                            <p:txEl>
                                              <p:pRg st="4" end="4"/>
                                            </p:txEl>
                                          </p:spTgt>
                                        </p:tgtEl>
                                        <p:attrNameLst>
                                          <p:attrName>style.visibility</p:attrName>
                                        </p:attrNameLst>
                                      </p:cBhvr>
                                      <p:to>
                                        <p:strVal val="visible"/>
                                      </p:to>
                                    </p:set>
                                    <p:animEffect transition="in" filter="slide(fromBottom)">
                                      <p:cBhvr>
                                        <p:cTn id="17" dur="500"/>
                                        <p:tgtEl>
                                          <p:spTgt spid="22630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26307">
                                            <p:txEl>
                                              <p:pRg st="6" end="6"/>
                                            </p:txEl>
                                          </p:spTgt>
                                        </p:tgtEl>
                                        <p:attrNameLst>
                                          <p:attrName>style.visibility</p:attrName>
                                        </p:attrNameLst>
                                      </p:cBhvr>
                                      <p:to>
                                        <p:strVal val="visible"/>
                                      </p:to>
                                    </p:set>
                                    <p:animEffect transition="in" filter="slide(fromBottom)">
                                      <p:cBhvr>
                                        <p:cTn id="22" dur="500"/>
                                        <p:tgtEl>
                                          <p:spTgt spid="2263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0321" y="1072590"/>
            <a:ext cx="10515600" cy="4351338"/>
          </a:xfrm>
        </p:spPr>
        <p:txBody>
          <a:bodyPr/>
          <a:lstStyle/>
          <a:p>
            <a:pPr marL="0" indent="0">
              <a:buNone/>
            </a:pPr>
            <a:r>
              <a:rPr lang="en-IN" b="1" i="1" u="sng" dirty="0"/>
              <a:t>Knowledge terms:</a:t>
            </a:r>
          </a:p>
          <a:p>
            <a:pPr marL="0" indent="0">
              <a:buNone/>
            </a:pPr>
            <a:endParaRPr lang="en-IN" b="1" i="1" u="sng" dirty="0"/>
          </a:p>
          <a:p>
            <a:pPr>
              <a:lnSpc>
                <a:spcPct val="80000"/>
              </a:lnSpc>
            </a:pPr>
            <a:r>
              <a:rPr lang="en-US" altLang="en-US" dirty="0">
                <a:sym typeface="Wingdings" panose="05000000000000000000" pitchFamily="2" charset="2"/>
              </a:rPr>
              <a:t>Epistemology  study of nature of knowledge.</a:t>
            </a:r>
          </a:p>
          <a:p>
            <a:pPr>
              <a:lnSpc>
                <a:spcPct val="80000"/>
              </a:lnSpc>
            </a:pPr>
            <a:endParaRPr lang="en-US" altLang="en-US" dirty="0">
              <a:sym typeface="Wingdings" panose="05000000000000000000" pitchFamily="2" charset="2"/>
            </a:endParaRPr>
          </a:p>
          <a:p>
            <a:pPr>
              <a:lnSpc>
                <a:spcPct val="80000"/>
              </a:lnSpc>
            </a:pPr>
            <a:r>
              <a:rPr lang="en-US" altLang="en-US" dirty="0">
                <a:sym typeface="Wingdings" panose="05000000000000000000" pitchFamily="2" charset="2"/>
              </a:rPr>
              <a:t>Meta knowledge knowledge about knowledge.</a:t>
            </a:r>
          </a:p>
          <a:p>
            <a:endParaRPr lang="en-IN" dirty="0"/>
          </a:p>
          <a:p>
            <a:endParaRPr lang="en-IN" dirty="0"/>
          </a:p>
        </p:txBody>
      </p:sp>
    </p:spTree>
    <p:extLst>
      <p:ext uri="{BB962C8B-B14F-4D97-AF65-F5344CB8AC3E}">
        <p14:creationId xmlns:p14="http://schemas.microsoft.com/office/powerpoint/2010/main" val="21845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6"/>
          <p:cNvSpPr>
            <a:spLocks noGrp="1" noChangeArrowheads="1"/>
          </p:cNvSpPr>
          <p:nvPr>
            <p:ph type="title"/>
          </p:nvPr>
        </p:nvSpPr>
        <p:spPr>
          <a:xfrm>
            <a:off x="3124200" y="304800"/>
            <a:ext cx="7162800" cy="1143000"/>
          </a:xfrm>
          <a:noFill/>
        </p:spPr>
        <p:txBody>
          <a:bodyPr vert="horz" lIns="91440" tIns="45720" rIns="91440" bIns="45720" rtlCol="0" anchor="ctr">
            <a:normAutofit/>
          </a:bodyPr>
          <a:lstStyle/>
          <a:p>
            <a:pPr eaLnBrk="1" hangingPunct="1"/>
            <a:r>
              <a:rPr lang="en-GB" altLang="en-US"/>
              <a:t>Definition and Importance of Knowledge</a:t>
            </a:r>
          </a:p>
        </p:txBody>
      </p:sp>
      <p:sp>
        <p:nvSpPr>
          <p:cNvPr id="11267" name="Rectangle 3"/>
          <p:cNvSpPr>
            <a:spLocks noGrp="1" noChangeArrowheads="1"/>
          </p:cNvSpPr>
          <p:nvPr>
            <p:ph idx="1"/>
          </p:nvPr>
        </p:nvSpPr>
        <p:spPr>
          <a:xfrm>
            <a:off x="2895600" y="2362200"/>
            <a:ext cx="7772400" cy="4114800"/>
          </a:xfrm>
        </p:spPr>
        <p:txBody>
          <a:bodyPr/>
          <a:lstStyle/>
          <a:p>
            <a:pPr eaLnBrk="1" hangingPunct="1"/>
            <a:r>
              <a:rPr lang="en-US" altLang="en-US" sz="2400" b="1"/>
              <a:t>Still no scientific definition</a:t>
            </a:r>
          </a:p>
          <a:p>
            <a:pPr eaLnBrk="1" hangingPunct="1"/>
            <a:endParaRPr lang="en-US" altLang="en-US" sz="2400" b="1"/>
          </a:p>
          <a:p>
            <a:pPr eaLnBrk="1" hangingPunct="1"/>
            <a:r>
              <a:rPr lang="en-US" altLang="en-US" sz="2400" b="1"/>
              <a:t>Related concepts such as understanding, learning thinking, remembering and reasoning </a:t>
            </a:r>
            <a:r>
              <a:rPr lang="en-US" altLang="en-US" sz="2400" b="1">
                <a:sym typeface="Wingdings" panose="05000000000000000000" pitchFamily="2" charset="2"/>
              </a:rPr>
              <a:t>all depend on knowledge.</a:t>
            </a:r>
          </a:p>
          <a:p>
            <a:pPr eaLnBrk="1" hangingPunct="1"/>
            <a:endParaRPr lang="en-US" altLang="en-US" sz="2400" b="1">
              <a:sym typeface="Wingdings" panose="05000000000000000000" pitchFamily="2" charset="2"/>
            </a:endParaRPr>
          </a:p>
          <a:p>
            <a:pPr eaLnBrk="1" hangingPunct="1"/>
            <a:r>
              <a:rPr lang="en-US" altLang="en-US" sz="2400" b="1">
                <a:sym typeface="Wingdings" panose="05000000000000000000" pitchFamily="2" charset="2"/>
              </a:rPr>
              <a:t>Better understanding thru study of AI</a:t>
            </a:r>
            <a:endParaRPr lang="en-US" altLang="en-US" sz="2400" b="1"/>
          </a:p>
          <a:p>
            <a:pPr eaLnBrk="1" hangingPunct="1"/>
            <a:endParaRPr lang="en-US" altLang="en-US" sz="2400"/>
          </a:p>
        </p:txBody>
      </p:sp>
    </p:spTree>
    <p:extLst>
      <p:ext uri="{BB962C8B-B14F-4D97-AF65-F5344CB8AC3E}">
        <p14:creationId xmlns:p14="http://schemas.microsoft.com/office/powerpoint/2010/main" val="302274645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TotalTime>
  <Words>1555</Words>
  <Application>Microsoft Office PowerPoint</Application>
  <PresentationFormat>Widescreen</PresentationFormat>
  <Paragraphs>179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 Unicode MS</vt:lpstr>
      <vt:lpstr>Arial</vt:lpstr>
      <vt:lpstr>Gill Sans MT</vt:lpstr>
      <vt:lpstr>Times New Roman</vt:lpstr>
      <vt:lpstr>Wingdings</vt:lpstr>
      <vt:lpstr>Gallery</vt:lpstr>
      <vt:lpstr>PowerPoint Presentation</vt:lpstr>
      <vt:lpstr>Definition and Importance of Knowledge</vt:lpstr>
      <vt:lpstr>Definition and Importance of Knowledge</vt:lpstr>
      <vt:lpstr>Definition and Importance of Knowledge</vt:lpstr>
      <vt:lpstr>Definition and Importance of Knowledge</vt:lpstr>
      <vt:lpstr>Definition and Importance of Knowledge</vt:lpstr>
      <vt:lpstr>Definition and Importance of Knowledge</vt:lpstr>
      <vt:lpstr>PowerPoint Presentation</vt:lpstr>
      <vt:lpstr>Definition and Importance of Knowledge</vt:lpstr>
      <vt:lpstr>Definition and Importance of Knowledge</vt:lpstr>
      <vt:lpstr>Representation of Knowledge</vt:lpstr>
      <vt:lpstr>Representation of Knowledge</vt:lpstr>
      <vt:lpstr>Representation of Knowledge</vt:lpstr>
      <vt:lpstr>PowerPoint Presentation</vt:lpstr>
      <vt:lpstr>PowerPoint Presentation</vt:lpstr>
      <vt:lpstr>Towers of Hanoi</vt:lpstr>
      <vt:lpstr>Towers of Hanoi</vt:lpstr>
      <vt:lpstr>Towers of Hanoi</vt:lpstr>
      <vt:lpstr>Towers of Hanoi</vt:lpstr>
      <vt:lpstr>Towers of Hanoi</vt:lpstr>
      <vt:lpstr>Towers of Hanoi</vt:lpstr>
      <vt:lpstr>Towers of Hanoi</vt:lpstr>
      <vt:lpstr>Towers of Hanoi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Soumya Kunder</dc:creator>
  <cp:lastModifiedBy>Soumya Kunder</cp:lastModifiedBy>
  <cp:revision>1</cp:revision>
  <dcterms:created xsi:type="dcterms:W3CDTF">2019-12-30T14:36:55Z</dcterms:created>
  <dcterms:modified xsi:type="dcterms:W3CDTF">2019-12-30T14:41:36Z</dcterms:modified>
</cp:coreProperties>
</file>